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4" r:id="rId17"/>
    <p:sldId id="275" r:id="rId18"/>
    <p:sldId id="271" r:id="rId19"/>
    <p:sldId id="272" r:id="rId20"/>
    <p:sldId id="273" r:id="rId21"/>
    <p:sldId id="276" r:id="rId22"/>
  </p:sldIdLst>
  <p:sldSz cx="12192000" cy="6858000"/>
  <p:notesSz cx="6858000" cy="9144000"/>
  <p:embeddedFontLst>
    <p:embeddedFont>
      <p:font typeface="Comic Sans MS" panose="030F0702030302020204" pitchFamily="66" charset="0"/>
      <p:regular r:id="rId24"/>
      <p:bold r:id="rId25"/>
      <p:italic r:id="rId26"/>
      <p:boldItalic r:id="rId27"/>
    </p:embeddedFont>
    <p:embeddedFont>
      <p:font typeface="Corbel" panose="020B0503020204020204" pitchFamily="34" charset="0"/>
      <p:regular r:id="rId28"/>
      <p:bold r:id="rId29"/>
      <p:italic r:id="rId30"/>
      <p:boldItalic r:id="rId31"/>
    </p:embeddedFont>
    <p:embeddedFont>
      <p:font typeface="Jacques Francois Shadow" panose="020B0604020202020204" charset="0"/>
      <p:regular r:id="rId32"/>
    </p:embeddedFont>
    <p:embeddedFont>
      <p:font typeface="Libre Franklin" pitchFamily="2" charset="0"/>
      <p:regular r:id="rId33"/>
      <p:bold r:id="rId34"/>
      <p:italic r:id="rId35"/>
      <p:boldItalic r:id="rId36"/>
    </p:embeddedFont>
    <p:embeddedFont>
      <p:font typeface="Sorts Mill Goudy" panose="020B0604020202020204" charset="0"/>
      <p:regular r:id="rId37"/>
      <p:italic r:id="rId38"/>
    </p:embeddedFont>
    <p:embeddedFont>
      <p:font typeface="Trebuchet MS" panose="020B0603020202020204" pitchFamily="34" charset="0"/>
      <p:regular r:id="rId39"/>
      <p:bold r:id="rId40"/>
      <p:italic r:id="rId41"/>
      <p:boldItalic r:id="rId42"/>
    </p:embeddedFont>
    <p:embeddedFont>
      <p:font typeface="Wingdings 2" panose="05020102010507070707" pitchFamily="18" charset="2"/>
      <p:regular r:id="rId4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4" roundtripDataSignature="AMtx7mi/V+RaL0POXDbUEMSLyC03lEcyF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92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font" Target="fonts/font19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4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font" Target="fonts/font20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43" name="Google Shape;14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0664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735660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7398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693687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931078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30206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112969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872324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780928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649719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974312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024293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, diagramma o organigramma" type="dgm">
  <p:cSld name="Titolo, diagramma o organigramma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faa59b9926_0_243"/>
          <p:cNvSpPr txBox="1">
            <a:spLocks noGrp="1"/>
          </p:cNvSpPr>
          <p:nvPr>
            <p:ph type="title"/>
          </p:nvPr>
        </p:nvSpPr>
        <p:spPr>
          <a:xfrm>
            <a:off x="624418" y="260351"/>
            <a:ext cx="11233200" cy="5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g3faa59b9926_0_243"/>
          <p:cNvSpPr>
            <a:spLocks noGrp="1"/>
          </p:cNvSpPr>
          <p:nvPr>
            <p:ph type="dgm" idx="2"/>
          </p:nvPr>
        </p:nvSpPr>
        <p:spPr>
          <a:xfrm>
            <a:off x="1007534" y="1052513"/>
            <a:ext cx="10850100" cy="51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1pPr>
            <a:lvl2pPr marR="0" lvl="1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Sorts Mill Goudy"/>
              <a:buChar char="–"/>
              <a:defRPr sz="1600" b="0" i="1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2pPr>
            <a:lvl3pPr marR="0" lvl="2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2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3pPr>
            <a:lvl4pPr marR="0" lvl="3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20"/>
              <a:buFont typeface="Sorts Mill Goudy"/>
              <a:buChar char="–"/>
              <a:defRPr sz="1400" b="0" i="1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4pPr>
            <a:lvl5pPr marR="0" lvl="4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2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5pPr>
            <a:lvl6pPr marR="0"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6pPr>
            <a:lvl7pPr marR="0"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7pPr>
            <a:lvl8pPr marR="0"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8pPr>
            <a:lvl9pPr marR="0"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9pPr>
          </a:lstStyle>
          <a:p>
            <a:endParaRPr/>
          </a:p>
        </p:txBody>
      </p:sp>
      <p:sp>
        <p:nvSpPr>
          <p:cNvPr id="77" name="Google Shape;77;g3faa59b9926_0_243"/>
          <p:cNvSpPr txBox="1">
            <a:spLocks noGrp="1"/>
          </p:cNvSpPr>
          <p:nvPr>
            <p:ph type="ftr" idx="11"/>
          </p:nvPr>
        </p:nvSpPr>
        <p:spPr>
          <a:xfrm rot="-5400000" flipH="1">
            <a:off x="-1131212" y="1593009"/>
            <a:ext cx="297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g3faa59b9926_0_243"/>
          <p:cNvSpPr txBox="1">
            <a:spLocks noGrp="1"/>
          </p:cNvSpPr>
          <p:nvPr>
            <p:ph type="sldNum" idx="12"/>
          </p:nvPr>
        </p:nvSpPr>
        <p:spPr>
          <a:xfrm>
            <a:off x="11512296" y="6356350"/>
            <a:ext cx="5745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1pPr>
            <a:lvl2pPr marL="0" marR="0" lvl="1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2pPr>
            <a:lvl3pPr marL="0" marR="0" lvl="2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3pPr>
            <a:lvl4pPr marL="0" marR="0" lvl="3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4pPr>
            <a:lvl5pPr marL="0" marR="0" lvl="4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5pPr>
            <a:lvl6pPr marL="0" marR="0" lvl="5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6pPr>
            <a:lvl7pPr marL="0" marR="0" lvl="6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7pPr>
            <a:lvl8pPr marL="0" marR="0" lvl="7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8pPr>
            <a:lvl9pPr marL="0" marR="0" lvl="8" indent="0" algn="ctr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Sorts Mill Goudy"/>
                <a:ea typeface="Sorts Mill Goudy"/>
                <a:cs typeface="Sorts Mill Goudy"/>
                <a:sym typeface="Sorts Mill Goudy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506731"/>
      </p:ext>
    </p:extLst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9/13/2026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4640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Google Shape;83;p1"/>
          <p:cNvGrpSpPr/>
          <p:nvPr/>
        </p:nvGrpSpPr>
        <p:grpSpPr>
          <a:xfrm>
            <a:off x="2738439" y="357188"/>
            <a:ext cx="7000875" cy="1071562"/>
            <a:chOff x="1296" y="1152"/>
            <a:chExt cx="9782" cy="1410"/>
          </a:xfrm>
        </p:grpSpPr>
        <p:pic>
          <p:nvPicPr>
            <p:cNvPr id="84" name="Google Shape;84;p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296" y="1152"/>
              <a:ext cx="1270" cy="14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5" name="Google Shape;85;p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9648" y="1152"/>
              <a:ext cx="1430" cy="14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6" name="Google Shape;86;p1"/>
          <p:cNvSpPr txBox="1"/>
          <p:nvPr/>
        </p:nvSpPr>
        <p:spPr>
          <a:xfrm>
            <a:off x="2166950" y="1357319"/>
            <a:ext cx="7929600" cy="926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rgbClr val="37609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04A7B"/>
              </a:buClr>
              <a:buSzPts val="2000"/>
              <a:buFont typeface="Arial"/>
              <a:buNone/>
            </a:pPr>
            <a:r>
              <a:rPr lang="it-IT" sz="2000" b="1" i="0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  <a:t>ISTITUTO COMPRENSIVO “S. FABRIANI”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04A7B"/>
              </a:buClr>
              <a:buSzPts val="2000"/>
              <a:buFont typeface="Arial"/>
              <a:buNone/>
            </a:pPr>
            <a:r>
              <a:rPr lang="it-IT" sz="2000" b="1" i="0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  <a:t>- SPILAMBERTO-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04A7B"/>
              </a:buClr>
              <a:buSzPts val="4000"/>
              <a:buFont typeface="Arial"/>
              <a:buNone/>
            </a:pPr>
            <a:r>
              <a:rPr lang="it-IT" sz="4000" b="1" i="1">
                <a:solidFill>
                  <a:srgbClr val="604A7B"/>
                </a:solidFill>
                <a:latin typeface="Jacques Francois Shadow"/>
                <a:ea typeface="Jacques Francois Shadow"/>
                <a:cs typeface="Jacques Francois Shadow"/>
                <a:sym typeface="Jacques Francois Shadow"/>
              </a:rPr>
              <a:t>INFORMATIVA </a:t>
            </a:r>
            <a:r>
              <a:rPr lang="it-IT" sz="4000" b="1" i="1" u="none" strike="noStrike" cap="none">
                <a:solidFill>
                  <a:srgbClr val="604A7B"/>
                </a:solidFill>
                <a:latin typeface="Jacques Francois Shadow"/>
                <a:ea typeface="Jacques Francois Shadow"/>
                <a:cs typeface="Jacques Francois Shadow"/>
                <a:sym typeface="Jacques Francois Shadow"/>
              </a:rPr>
              <a:t>SICUREZZA</a:t>
            </a:r>
            <a:br>
              <a:rPr lang="it-IT" sz="3600" b="0" i="0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3200" b="0" i="0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  <a:t>secondo il d.Lgs. 81/2008 </a:t>
            </a:r>
            <a:br>
              <a:rPr lang="it-IT" sz="3200" b="0" i="0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0" i="0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  <a:t>così come modificato dal d.Lgs. 106/2009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04A7B"/>
              </a:buClr>
              <a:buSzPts val="2000"/>
              <a:buFont typeface="Arial"/>
              <a:buNone/>
            </a:pPr>
            <a:r>
              <a:rPr lang="it-IT" sz="2000" b="0" i="1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  <a:t>Dalla legge alla prevenzione degli infortuni </a:t>
            </a:r>
            <a:br>
              <a:rPr lang="it-IT" sz="2000" b="0" i="1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0" i="1" u="none" strike="noStrike" cap="none">
                <a:solidFill>
                  <a:srgbClr val="604A7B"/>
                </a:solidFill>
                <a:latin typeface="Arial"/>
                <a:ea typeface="Arial"/>
                <a:cs typeface="Arial"/>
                <a:sym typeface="Arial"/>
              </a:rPr>
              <a:t>e delle malattie professionali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31859C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0070C0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rgbClr val="0070C0"/>
              </a:solidFill>
              <a:latin typeface="Jacques Francois Shadow"/>
              <a:ea typeface="Jacques Francois Shadow"/>
              <a:cs typeface="Jacques Francois Shadow"/>
              <a:sym typeface="Jacques Francois Shadow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>
            <a:spLocks noGrp="1"/>
          </p:cNvSpPr>
          <p:nvPr>
            <p:ph idx="1"/>
          </p:nvPr>
        </p:nvSpPr>
        <p:spPr>
          <a:xfrm>
            <a:off x="686770" y="308683"/>
            <a:ext cx="10515600" cy="56527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None/>
            </a:pPr>
            <a:r>
              <a:rPr lang="it-IT" sz="24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Il </a:t>
            </a:r>
            <a:r>
              <a:rPr lang="it-IT" sz="2400" b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Decreto Legislativo 9 aprile 2008, n. 81</a:t>
            </a:r>
            <a:r>
              <a:rPr lang="it-IT" sz="2400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t-IT" sz="24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(noto come </a:t>
            </a:r>
            <a:r>
              <a:rPr lang="it-IT" sz="2400" b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Testo Unico sulla Sicurezza sul Lavoro</a:t>
            </a:r>
            <a:r>
              <a:rPr lang="it-IT" sz="2400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t-IT" sz="24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o TUSL) è la legge fondamentale in Italia che regola la salute e la sicurezza nei luoghi di lavoro.</a:t>
            </a:r>
            <a:endParaRPr dirty="0">
              <a:solidFill>
                <a:srgbClr val="002060"/>
              </a:solidFill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None/>
            </a:pP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A COSA SERVE</a:t>
            </a:r>
            <a:endParaRPr lang="it-IT"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None/>
            </a:pPr>
            <a:r>
              <a:rPr lang="it-IT" sz="2400" b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Prevenzione</a:t>
            </a: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it-IT" sz="24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Stabilisce regole e misure per evitare infortuni sul lavoro e malattie professionali.</a:t>
            </a:r>
            <a:endParaRPr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None/>
            </a:pPr>
            <a:r>
              <a:rPr lang="it-IT" sz="2400" b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Uniformità</a:t>
            </a: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it-IT" sz="24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Garantisce livelli minimi di tutela uguali in tutto il Paese per i lavoratori pubblici e privati.</a:t>
            </a:r>
            <a:endParaRPr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1600"/>
              </a:spcAft>
              <a:buClr>
                <a:schemeClr val="dk1"/>
              </a:buClr>
              <a:buSzPts val="1920"/>
              <a:buNone/>
            </a:pPr>
            <a:r>
              <a:rPr lang="it-IT" sz="2400" b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Aggiornamento</a:t>
            </a: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it-IT" sz="24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Il </a:t>
            </a:r>
            <a:r>
              <a:rPr lang="it-IT"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D.Lgs.</a:t>
            </a: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81/2008</a:t>
            </a:r>
            <a:r>
              <a:rPr lang="it-IT" sz="24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viene costantemente aggiornato dall'Ispettorato Nazionale del Lavoro per adeguarsi alle nuove direttive europee e alle necessità del mercato occupazionale. </a:t>
            </a:r>
            <a:endParaRPr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>
            <a:spLocks noGrp="1"/>
          </p:cNvSpPr>
          <p:nvPr>
            <p:ph type="title"/>
          </p:nvPr>
        </p:nvSpPr>
        <p:spPr>
          <a:xfrm>
            <a:off x="721715" y="46038"/>
            <a:ext cx="10515600" cy="1080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it-IT" sz="280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                  </a:t>
            </a:r>
            <a:r>
              <a:rPr lang="it-IT" sz="28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DECRETO LEGGE 81/08</a:t>
            </a:r>
            <a:br>
              <a:rPr lang="it-IT" sz="28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2800" b="1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3"/>
          <p:cNvSpPr txBox="1">
            <a:spLocks noGrp="1"/>
          </p:cNvSpPr>
          <p:nvPr>
            <p:ph idx="1"/>
          </p:nvPr>
        </p:nvSpPr>
        <p:spPr>
          <a:xfrm>
            <a:off x="815389" y="1228914"/>
            <a:ext cx="10320478" cy="554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1600"/>
              <a:buNone/>
            </a:pPr>
            <a:endParaRPr sz="2000" i="1" dirty="0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1600"/>
              <a:buNone/>
            </a:pPr>
            <a:r>
              <a:rPr lang="it-IT" sz="2200" b="1" i="1" dirty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prevede</a:t>
            </a:r>
            <a:r>
              <a:rPr lang="it-IT" sz="2200" i="1" dirty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, nelle aziende: l'attuazione di un Servizio di Prevenzione e Protezione per:</a:t>
            </a:r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1600"/>
              <a:buNone/>
            </a:pPr>
            <a:endParaRPr sz="2600" dirty="0"/>
          </a:p>
          <a:p>
            <a:pPr marL="0" lvl="0" indent="-1143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1800"/>
              <a:buFont typeface="Arial"/>
              <a:buChar char="-"/>
            </a:pPr>
            <a:r>
              <a:rPr lang="it-IT" sz="2200" b="1" i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l'elaborazione e valutazione dei rischi;</a:t>
            </a:r>
          </a:p>
          <a:p>
            <a:pPr marL="0" lvl="0" indent="-1143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1800"/>
              <a:buFont typeface="Arial"/>
              <a:buChar char="-"/>
            </a:pPr>
            <a:endParaRPr dirty="0"/>
          </a:p>
          <a:p>
            <a:pPr marL="0" lvl="0" indent="-1143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1800"/>
              <a:buFont typeface="Arial"/>
              <a:buChar char="-"/>
            </a:pPr>
            <a:r>
              <a:rPr lang="it-IT" sz="2200" i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t-IT" sz="2200" b="1" i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la definizione di un piano di emergenza per gli interventi di Pronto Soccorso,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1800"/>
              <a:buNone/>
            </a:pPr>
            <a:endParaRPr dirty="0"/>
          </a:p>
          <a:p>
            <a:pPr marL="0" lvl="0" indent="-1143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1800"/>
              <a:buFont typeface="Arial"/>
              <a:buChar char="-"/>
            </a:pPr>
            <a:r>
              <a:rPr lang="it-IT" sz="2200" b="1" i="1" dirty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t-IT" sz="2200" b="1" i="1" dirty="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prevenzione incendi ed evacuazione dei lavoratori in caso di pericolo. </a:t>
            </a:r>
            <a:endParaRPr sz="2600" dirty="0">
              <a:solidFill>
                <a:schemeClr val="accent6"/>
              </a:solidFill>
            </a:endParaRPr>
          </a:p>
          <a:p>
            <a:pPr marL="0" lvl="0" indent="-114300" algn="l" rtl="0">
              <a:lnSpc>
                <a:spcPct val="110000"/>
              </a:lnSpc>
              <a:spcBef>
                <a:spcPts val="1000"/>
              </a:spcBef>
              <a:spcAft>
                <a:spcPts val="1600"/>
              </a:spcAft>
              <a:buClr>
                <a:srgbClr val="008000"/>
              </a:buClr>
              <a:buSzPts val="1800"/>
              <a:buFont typeface="Arial"/>
              <a:buChar char="-"/>
            </a:pPr>
            <a:endParaRPr sz="2600" dirty="0"/>
          </a:p>
        </p:txBody>
      </p:sp>
      <p:sp>
        <p:nvSpPr>
          <p:cNvPr id="98" name="Google Shape;98;p3" descr="D.Lgs 81/2008 – Rack Service"/>
          <p:cNvSpPr/>
          <p:nvPr/>
        </p:nvSpPr>
        <p:spPr>
          <a:xfrm>
            <a:off x="1679575" y="46038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4"/>
          <p:cNvPicPr preferRelativeResize="0">
            <a:picLocks noGrp="1"/>
          </p:cNvPicPr>
          <p:nvPr>
            <p:ph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333743" y="157254"/>
            <a:ext cx="9305137" cy="6642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</p:pic>
    </p:spTree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/>
          <p:nvPr/>
        </p:nvSpPr>
        <p:spPr>
          <a:xfrm>
            <a:off x="2566988" y="549275"/>
            <a:ext cx="66976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3300"/>
              </a:buClr>
              <a:buSzPts val="1800"/>
              <a:buFont typeface="Arial"/>
              <a:buNone/>
            </a:pPr>
            <a:r>
              <a:rPr lang="it-IT" sz="1800" b="1" i="0" u="none" strike="noStrike" cap="none">
                <a:solidFill>
                  <a:srgbClr val="FF33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INFORMAZIONE  FORMAZIONE   ADDESTRAMENTO</a:t>
            </a:r>
            <a:endParaRPr/>
          </a:p>
        </p:txBody>
      </p:sp>
      <p:sp>
        <p:nvSpPr>
          <p:cNvPr id="109" name="Google Shape;109;p5"/>
          <p:cNvSpPr/>
          <p:nvPr/>
        </p:nvSpPr>
        <p:spPr>
          <a:xfrm>
            <a:off x="803740" y="3141664"/>
            <a:ext cx="9516749" cy="25237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52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concetti di </a:t>
            </a:r>
            <a:r>
              <a:rPr lang="it-IT" sz="2400" b="1" i="0" u="none" strike="noStrike" cap="none" dirty="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informazione</a:t>
            </a: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, </a:t>
            </a:r>
            <a:r>
              <a:rPr lang="it-IT" sz="2400" b="1" i="0" u="none" strike="noStrike" cap="none" dirty="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formazione</a:t>
            </a: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ed </a:t>
            </a:r>
            <a:r>
              <a:rPr lang="it-IT" sz="2400" b="1" i="0" u="none" strike="noStrike" cap="none" dirty="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addestramento specifico</a:t>
            </a: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t-IT" sz="2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sono considerati punti cardine nell’attività di prevenzione</a:t>
            </a: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52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Per tale ragione sono attività che devono essere svolte durante tutto l’arco del rapporto di lavoro con programmazione e periodicità.</a:t>
            </a:r>
          </a:p>
          <a:p>
            <a:pPr marL="0" marR="0" lvl="0" indent="-152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endParaRPr dirty="0"/>
          </a:p>
        </p:txBody>
      </p:sp>
      <p:pic>
        <p:nvPicPr>
          <p:cNvPr id="110" name="Google Shape;110;p5" descr="informazion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47851" y="1844676"/>
            <a:ext cx="115252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5" descr="formazione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32850" y="1700214"/>
            <a:ext cx="1441450" cy="1260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5" descr="addestrament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51538" y="1125538"/>
            <a:ext cx="1027112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"/>
          <p:cNvSpPr/>
          <p:nvPr/>
        </p:nvSpPr>
        <p:spPr>
          <a:xfrm>
            <a:off x="3719514" y="620714"/>
            <a:ext cx="3635375" cy="57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3300"/>
              </a:buClr>
              <a:buSzPts val="3200"/>
              <a:buFont typeface="Arial"/>
              <a:buNone/>
            </a:pPr>
            <a:r>
              <a:rPr lang="it-IT" sz="3200" b="1" i="0" u="none" strike="noStrike" cap="none">
                <a:solidFill>
                  <a:srgbClr val="FF33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INFORMAZIONE</a:t>
            </a:r>
            <a:endParaRPr/>
          </a:p>
        </p:txBody>
      </p:sp>
      <p:sp>
        <p:nvSpPr>
          <p:cNvPr id="118" name="Google Shape;118;p6"/>
          <p:cNvSpPr/>
          <p:nvPr/>
        </p:nvSpPr>
        <p:spPr>
          <a:xfrm>
            <a:off x="1193962" y="1412876"/>
            <a:ext cx="9569167" cy="30469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L’</a:t>
            </a:r>
            <a:r>
              <a:rPr lang="it-IT" sz="24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informazione</a:t>
            </a: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riguarda le misure generali di prevenzione e protezione dai rischi connessi alle attività svolte dai lavoratori; è destinata a tutti i lavoratori e non prevede verifiche dell’apprendimento.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 supporta l’intervento di informazione con semplici documenti divulgativi quali opuscoli, visione di filmati e presentazioni.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6" descr="informazion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9289" y="4868863"/>
            <a:ext cx="1800225" cy="163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"/>
          <p:cNvSpPr/>
          <p:nvPr/>
        </p:nvSpPr>
        <p:spPr>
          <a:xfrm>
            <a:off x="4295775" y="765175"/>
            <a:ext cx="3111500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3300"/>
              </a:buClr>
              <a:buSzPts val="3200"/>
              <a:buFont typeface="Arial"/>
              <a:buNone/>
            </a:pPr>
            <a:r>
              <a:rPr lang="it-IT" sz="3200" b="1" i="0" u="none" strike="noStrike" cap="none">
                <a:solidFill>
                  <a:srgbClr val="FF33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FORMAZIONE</a:t>
            </a:r>
            <a:endParaRPr/>
          </a:p>
        </p:txBody>
      </p:sp>
      <p:sp>
        <p:nvSpPr>
          <p:cNvPr id="125" name="Google Shape;125;p7"/>
          <p:cNvSpPr/>
          <p:nvPr/>
        </p:nvSpPr>
        <p:spPr>
          <a:xfrm>
            <a:off x="757146" y="1484313"/>
            <a:ext cx="9941916" cy="267765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</a:t>
            </a:r>
            <a:r>
              <a:rPr lang="it-IT" sz="24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formazione</a:t>
            </a: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consiste in una attività didattica progettata e strutturata, composta da lezioni frontali ed esercitazioni, basata su programmi con parti generali e parti specifiche sui rischi strettamente correlati alle singole attività lavorative.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Prevede test e verifiche dell’apprendimento.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6" name="Google Shape;126;p7" descr="formazione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48526" y="4581526"/>
            <a:ext cx="2016125" cy="176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"/>
          <p:cNvSpPr/>
          <p:nvPr/>
        </p:nvSpPr>
        <p:spPr>
          <a:xfrm>
            <a:off x="3503613" y="620713"/>
            <a:ext cx="4032250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3300"/>
              </a:buClr>
              <a:buSzPts val="3200"/>
              <a:buFont typeface="Arial"/>
              <a:buNone/>
            </a:pPr>
            <a:r>
              <a:rPr lang="it-IT" sz="3200" b="1" i="0" u="none" strike="noStrike" cap="none">
                <a:solidFill>
                  <a:srgbClr val="FF33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ADDESTRAMENTO</a:t>
            </a:r>
            <a:endParaRPr/>
          </a:p>
        </p:txBody>
      </p:sp>
      <p:sp>
        <p:nvSpPr>
          <p:cNvPr id="132" name="Google Shape;132;p8"/>
          <p:cNvSpPr/>
          <p:nvPr/>
        </p:nvSpPr>
        <p:spPr>
          <a:xfrm>
            <a:off x="1468944" y="1690689"/>
            <a:ext cx="9777594" cy="19389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L’</a:t>
            </a:r>
            <a:r>
              <a:rPr lang="it-IT" sz="24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addestramento</a:t>
            </a: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completa il percorso formativo, integrando le nozioni apprese durante i momenti di informazione e formazione, con la valutazione di aspetti e procedure pratiche ed operative, direttamente presso la postazione di lavoro e sotto la guida di personale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t-IT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esperto.</a:t>
            </a:r>
            <a:endParaRPr dirty="0"/>
          </a:p>
        </p:txBody>
      </p:sp>
      <p:pic>
        <p:nvPicPr>
          <p:cNvPr id="133" name="Google Shape;133;p8" descr="addestramento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71" y="4430835"/>
            <a:ext cx="1770063" cy="223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"/>
          <p:cNvSpPr txBox="1">
            <a:spLocks noGrp="1"/>
          </p:cNvSpPr>
          <p:nvPr>
            <p:ph type="title"/>
          </p:nvPr>
        </p:nvSpPr>
        <p:spPr>
          <a:xfrm>
            <a:off x="1147368" y="500063"/>
            <a:ext cx="896342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lang="it-IT" sz="3600" i="1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Perche’ e’ importante per le scuole fare le prove di evacuazione</a:t>
            </a:r>
            <a:endParaRPr/>
          </a:p>
        </p:txBody>
      </p:sp>
      <p:sp>
        <p:nvSpPr>
          <p:cNvPr id="139" name="Google Shape;139;p9"/>
          <p:cNvSpPr txBox="1">
            <a:spLocks noGrp="1"/>
          </p:cNvSpPr>
          <p:nvPr>
            <p:ph idx="1"/>
          </p:nvPr>
        </p:nvSpPr>
        <p:spPr>
          <a:xfrm>
            <a:off x="396046" y="2058300"/>
            <a:ext cx="12213355" cy="452596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65760" lvl="0" indent="-283464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920"/>
              <a:buFont typeface="Noto Sans Symbols"/>
              <a:buChar char="🞭"/>
            </a:pP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Ottemperare ad un obbligo di legge</a:t>
            </a:r>
            <a:endParaRPr dirty="0"/>
          </a:p>
          <a:p>
            <a:pPr marL="365760" lvl="0" indent="-161544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Noto Sans Symbols"/>
              <a:buNone/>
            </a:pPr>
            <a:endParaRPr sz="2400" b="1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" lvl="0" indent="-283464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920"/>
              <a:buFont typeface="Noto Sans Symbols"/>
              <a:buChar char="🞭"/>
            </a:pP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Cultura della sicurezza (le prove di evacuazione iniziano a scuola e continuano nel mondo del lavoro)</a:t>
            </a:r>
            <a:endParaRPr dirty="0"/>
          </a:p>
          <a:p>
            <a:pPr marL="365760" lvl="0" indent="-283464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920"/>
              <a:buNone/>
            </a:pP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     Il comportamento del docente deve essere da esempio per i ragazzi</a:t>
            </a:r>
            <a:endParaRPr dirty="0"/>
          </a:p>
          <a:p>
            <a:pPr marL="365760" lvl="0" indent="-283464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None/>
            </a:pPr>
            <a:endParaRPr sz="2400" b="1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5760" lvl="0" indent="-283464" algn="l" rtl="0">
              <a:lnSpc>
                <a:spcPct val="110000"/>
              </a:lnSpc>
              <a:spcBef>
                <a:spcPts val="1000"/>
              </a:spcBef>
              <a:spcAft>
                <a:spcPts val="1600"/>
              </a:spcAft>
              <a:buClr>
                <a:srgbClr val="002060"/>
              </a:buClr>
              <a:buSzPts val="1920"/>
              <a:buFont typeface="Noto Sans Symbols"/>
              <a:buChar char="🞭"/>
            </a:pPr>
            <a:r>
              <a:rPr lang="it-IT" sz="24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Abituare il personale a gestire il panico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2326"/>
              <a:buFont typeface="Arial"/>
              <a:buNone/>
            </a:pPr>
            <a:r>
              <a:rPr lang="it-IT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ORGANIZZAZIONE GENERALE</a:t>
            </a:r>
            <a:endParaRPr/>
          </a:p>
        </p:txBody>
      </p:sp>
      <p:sp>
        <p:nvSpPr>
          <p:cNvPr id="146" name="Google Shape;146;p1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5A788"/>
              </a:buClr>
              <a:buSzPts val="1200"/>
              <a:buFont typeface="Noto Sans Symbols"/>
              <a:buNone/>
            </a:pPr>
            <a:fld id="{00000000-1234-1234-1234-123412341234}" type="slidenum">
              <a:rPr lang="it-IT" sz="1200" b="0" i="0" u="none" strike="noStrike" cap="none">
                <a:solidFill>
                  <a:srgbClr val="B5A788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200" b="0" i="0" u="none" strike="noStrike" cap="none">
              <a:solidFill>
                <a:srgbClr val="B5A7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7" name="Google Shape;147;p10"/>
          <p:cNvGrpSpPr/>
          <p:nvPr/>
        </p:nvGrpSpPr>
        <p:grpSpPr>
          <a:xfrm>
            <a:off x="2166938" y="1143001"/>
            <a:ext cx="8083550" cy="5254625"/>
            <a:chOff x="1676" y="947"/>
            <a:chExt cx="2424" cy="2365"/>
          </a:xfrm>
        </p:grpSpPr>
        <p:cxnSp>
          <p:nvCxnSpPr>
            <p:cNvPr id="148" name="Google Shape;148;p10"/>
            <p:cNvCxnSpPr/>
            <p:nvPr/>
          </p:nvCxnSpPr>
          <p:spPr>
            <a:xfrm rot="10800000">
              <a:off x="2439" y="1711"/>
              <a:ext cx="211" cy="210"/>
            </a:xfrm>
            <a:prstGeom prst="straightConnector1">
              <a:avLst/>
            </a:prstGeom>
            <a:noFill/>
            <a:ln w="28575" cap="flat" cmpd="sng">
              <a:solidFill>
                <a:srgbClr val="4B595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49" name="Google Shape;149;p10"/>
            <p:cNvSpPr/>
            <p:nvPr/>
          </p:nvSpPr>
          <p:spPr>
            <a:xfrm>
              <a:off x="1830" y="1207"/>
              <a:ext cx="697" cy="591"/>
            </a:xfrm>
            <a:prstGeom prst="ellipse">
              <a:avLst/>
            </a:prstGeom>
            <a:solidFill>
              <a:srgbClr val="EBFFFF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0" b="1" i="0" u="none" strike="noStrike" cap="none">
                <a:solidFill>
                  <a:srgbClr val="00B0F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LAVORATORI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00B0F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Docenti/ATA/studenti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0" b="1" i="0" u="none" strike="noStrike" cap="none">
                <a:solidFill>
                  <a:srgbClr val="362DF3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cxnSp>
          <p:nvCxnSpPr>
            <p:cNvPr id="150" name="Google Shape;150;p10"/>
            <p:cNvCxnSpPr/>
            <p:nvPr/>
          </p:nvCxnSpPr>
          <p:spPr>
            <a:xfrm flipH="1">
              <a:off x="2266" y="2129"/>
              <a:ext cx="298" cy="1"/>
            </a:xfrm>
            <a:prstGeom prst="straightConnector1">
              <a:avLst/>
            </a:prstGeom>
            <a:noFill/>
            <a:ln w="28575" cap="flat" cmpd="sng">
              <a:solidFill>
                <a:srgbClr val="4B595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51" name="Google Shape;151;p10"/>
            <p:cNvSpPr/>
            <p:nvPr/>
          </p:nvSpPr>
          <p:spPr>
            <a:xfrm>
              <a:off x="1676" y="1834"/>
              <a:ext cx="591" cy="592"/>
            </a:xfrm>
            <a:prstGeom prst="ellipse">
              <a:avLst/>
            </a:prstGeom>
            <a:solidFill>
              <a:srgbClr val="EBFFFF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ADDETTI </a:t>
              </a:r>
              <a:b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</a:br>
              <a: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EMERGENZE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00B0F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Albo plessi</a:t>
              </a:r>
              <a:endParaRPr/>
            </a:p>
          </p:txBody>
        </p:sp>
        <p:cxnSp>
          <p:nvCxnSpPr>
            <p:cNvPr id="152" name="Google Shape;152;p10"/>
            <p:cNvCxnSpPr/>
            <p:nvPr/>
          </p:nvCxnSpPr>
          <p:spPr>
            <a:xfrm flipH="1">
              <a:off x="2440" y="2337"/>
              <a:ext cx="210" cy="212"/>
            </a:xfrm>
            <a:prstGeom prst="straightConnector1">
              <a:avLst/>
            </a:prstGeom>
            <a:noFill/>
            <a:ln w="28575" cap="flat" cmpd="sng">
              <a:solidFill>
                <a:srgbClr val="4B595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53" name="Google Shape;153;p10"/>
            <p:cNvSpPr/>
            <p:nvPr/>
          </p:nvSpPr>
          <p:spPr>
            <a:xfrm>
              <a:off x="1936" y="2461"/>
              <a:ext cx="591" cy="591"/>
            </a:xfrm>
            <a:prstGeom prst="ellipse">
              <a:avLst/>
            </a:prstGeom>
            <a:solidFill>
              <a:srgbClr val="EBFFFF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ADDETTI PRIMO SOCCORSO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00B0F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Albo plessi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0" b="1" i="0" u="none" strike="noStrike" cap="none">
                <a:solidFill>
                  <a:srgbClr val="362DF3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cxnSp>
          <p:nvCxnSpPr>
            <p:cNvPr id="154" name="Google Shape;154;p10"/>
            <p:cNvCxnSpPr/>
            <p:nvPr/>
          </p:nvCxnSpPr>
          <p:spPr>
            <a:xfrm>
              <a:off x="2858" y="2423"/>
              <a:ext cx="1" cy="299"/>
            </a:xfrm>
            <a:prstGeom prst="straightConnector1">
              <a:avLst/>
            </a:prstGeom>
            <a:noFill/>
            <a:ln w="28575" cap="flat" cmpd="sng">
              <a:solidFill>
                <a:srgbClr val="4B595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55" name="Google Shape;155;p10"/>
            <p:cNvSpPr/>
            <p:nvPr/>
          </p:nvSpPr>
          <p:spPr>
            <a:xfrm>
              <a:off x="2563" y="2721"/>
              <a:ext cx="591" cy="591"/>
            </a:xfrm>
            <a:prstGeom prst="ellipse">
              <a:avLst/>
            </a:prstGeom>
            <a:solidFill>
              <a:srgbClr val="EBFFFF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MEDICO COMPETENTE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00B0F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Dr. Corona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0" b="1" i="0" u="none" strike="noStrike" cap="none">
                <a:solidFill>
                  <a:srgbClr val="362DF3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cxnSp>
          <p:nvCxnSpPr>
            <p:cNvPr id="156" name="Google Shape;156;p10"/>
            <p:cNvCxnSpPr/>
            <p:nvPr/>
          </p:nvCxnSpPr>
          <p:spPr>
            <a:xfrm>
              <a:off x="3066" y="2337"/>
              <a:ext cx="212" cy="211"/>
            </a:xfrm>
            <a:prstGeom prst="straightConnector1">
              <a:avLst/>
            </a:prstGeom>
            <a:noFill/>
            <a:ln w="28575" cap="flat" cmpd="sng">
              <a:solidFill>
                <a:srgbClr val="4B595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57" name="Google Shape;157;p10"/>
            <p:cNvSpPr/>
            <p:nvPr/>
          </p:nvSpPr>
          <p:spPr>
            <a:xfrm>
              <a:off x="3190" y="2461"/>
              <a:ext cx="591" cy="591"/>
            </a:xfrm>
            <a:prstGeom prst="ellipse">
              <a:avLst/>
            </a:prstGeom>
            <a:solidFill>
              <a:srgbClr val="EBFFFF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RLS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00B0F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S. Seidenari</a:t>
              </a:r>
              <a:endParaRPr/>
            </a:p>
          </p:txBody>
        </p:sp>
        <p:cxnSp>
          <p:nvCxnSpPr>
            <p:cNvPr id="158" name="Google Shape;158;p10"/>
            <p:cNvCxnSpPr/>
            <p:nvPr/>
          </p:nvCxnSpPr>
          <p:spPr>
            <a:xfrm>
              <a:off x="3152" y="2129"/>
              <a:ext cx="299" cy="0"/>
            </a:xfrm>
            <a:prstGeom prst="straightConnector1">
              <a:avLst/>
            </a:prstGeom>
            <a:noFill/>
            <a:ln w="28575" cap="flat" cmpd="sng">
              <a:solidFill>
                <a:srgbClr val="4B595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59" name="Google Shape;159;p10"/>
            <p:cNvSpPr/>
            <p:nvPr/>
          </p:nvSpPr>
          <p:spPr>
            <a:xfrm>
              <a:off x="3450" y="1834"/>
              <a:ext cx="650" cy="592"/>
            </a:xfrm>
            <a:prstGeom prst="ellipse">
              <a:avLst/>
            </a:prstGeom>
            <a:solidFill>
              <a:srgbClr val="EBFFFF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00" b="1" i="0" u="none" strike="noStrike" cap="none">
                <a:solidFill>
                  <a:srgbClr val="00B0F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cxnSp>
          <p:nvCxnSpPr>
            <p:cNvPr id="160" name="Google Shape;160;p10"/>
            <p:cNvCxnSpPr/>
            <p:nvPr/>
          </p:nvCxnSpPr>
          <p:spPr>
            <a:xfrm rot="10800000" flipH="1">
              <a:off x="3066" y="1710"/>
              <a:ext cx="211" cy="211"/>
            </a:xfrm>
            <a:prstGeom prst="straightConnector1">
              <a:avLst/>
            </a:prstGeom>
            <a:noFill/>
            <a:ln w="28575" cap="flat" cmpd="sng">
              <a:solidFill>
                <a:srgbClr val="4B595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1" name="Google Shape;161;p10"/>
            <p:cNvSpPr/>
            <p:nvPr/>
          </p:nvSpPr>
          <p:spPr>
            <a:xfrm>
              <a:off x="3190" y="1207"/>
              <a:ext cx="787" cy="591"/>
            </a:xfrm>
            <a:prstGeom prst="ellipse">
              <a:avLst/>
            </a:prstGeom>
            <a:solidFill>
              <a:srgbClr val="EBFFFF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1700"/>
                <a:buFont typeface="Noto Sans Symbols"/>
                <a:buNone/>
              </a:pPr>
              <a: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ASPP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B0F0"/>
                </a:buClr>
                <a:buSzPts val="1700"/>
                <a:buFont typeface="Noto Sans Symbols"/>
                <a:buNone/>
              </a:pPr>
              <a:r>
                <a:rPr lang="it-IT" sz="1700" b="1" i="0" u="none" strike="noStrike" cap="none">
                  <a:solidFill>
                    <a:srgbClr val="00B0F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Cofone,Vallante,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B0F0"/>
                </a:buClr>
                <a:buSzPts val="1700"/>
                <a:buFont typeface="Noto Sans Symbols"/>
                <a:buNone/>
              </a:pPr>
              <a:r>
                <a:rPr lang="it-IT" sz="1700" b="1" i="0" u="none" strike="noStrike" cap="none">
                  <a:solidFill>
                    <a:srgbClr val="00B0F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Veronese,Tosti</a:t>
              </a:r>
              <a:endParaRPr/>
            </a:p>
          </p:txBody>
        </p:sp>
        <p:cxnSp>
          <p:nvCxnSpPr>
            <p:cNvPr id="162" name="Google Shape;162;p10"/>
            <p:cNvCxnSpPr/>
            <p:nvPr/>
          </p:nvCxnSpPr>
          <p:spPr>
            <a:xfrm rot="10800000">
              <a:off x="2858" y="1537"/>
              <a:ext cx="0" cy="298"/>
            </a:xfrm>
            <a:prstGeom prst="straightConnector1">
              <a:avLst/>
            </a:prstGeom>
            <a:noFill/>
            <a:ln w="28575" cap="flat" cmpd="sng">
              <a:solidFill>
                <a:srgbClr val="4B595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3" name="Google Shape;163;p10"/>
            <p:cNvSpPr/>
            <p:nvPr/>
          </p:nvSpPr>
          <p:spPr>
            <a:xfrm>
              <a:off x="2563" y="947"/>
              <a:ext cx="591" cy="591"/>
            </a:xfrm>
            <a:prstGeom prst="ellipse">
              <a:avLst/>
            </a:prstGeom>
            <a:solidFill>
              <a:srgbClr val="EBFFFF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RSPP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-IT" sz="1700" b="1" i="0" u="none" strike="noStrike" cap="none">
                  <a:solidFill>
                    <a:srgbClr val="00B0F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A. Muzzioli</a:t>
              </a:r>
              <a:endParaRPr sz="1700" b="1" i="0" u="none" strike="noStrike" cap="none">
                <a:solidFill>
                  <a:srgbClr val="00B0F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4" name="Google Shape;164;p10"/>
            <p:cNvSpPr/>
            <p:nvPr/>
          </p:nvSpPr>
          <p:spPr>
            <a:xfrm>
              <a:off x="2516" y="1792"/>
              <a:ext cx="697" cy="740"/>
            </a:xfrm>
            <a:prstGeom prst="ellipse">
              <a:avLst/>
            </a:prstGeom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  <a:ln w="9525" cap="flat" cmpd="sng">
              <a:solidFill>
                <a:srgbClr val="4B595B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lt2">
                  <a:alpha val="50196"/>
                </a:schemeClr>
              </a:outerShdw>
            </a:effectLst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2800"/>
                <a:buFont typeface="Noto Sans Symbols"/>
                <a:buNone/>
              </a:pPr>
              <a:r>
                <a:rPr lang="it-IT" sz="2800" b="0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D.d.L.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FAAE76"/>
                </a:buClr>
                <a:buSzPts val="1800"/>
                <a:buFont typeface="Noto Sans Symbols"/>
                <a:buNone/>
              </a:pPr>
              <a:r>
                <a:rPr lang="it-IT" sz="1800" b="0" i="0" u="none" strike="noStrike" cap="none">
                  <a:solidFill>
                    <a:srgbClr val="FAAE76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Ludovico Terranera</a:t>
              </a:r>
              <a:endParaRPr/>
            </a:p>
          </p:txBody>
        </p:sp>
      </p:grpSp>
      <p:sp>
        <p:nvSpPr>
          <p:cNvPr id="165" name="Google Shape;165;p10"/>
          <p:cNvSpPr/>
          <p:nvPr/>
        </p:nvSpPr>
        <p:spPr>
          <a:xfrm flipH="1">
            <a:off x="8239126" y="3071814"/>
            <a:ext cx="1857375" cy="877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700"/>
              <a:buFont typeface="Noto Sans Symbols"/>
              <a:buNone/>
            </a:pPr>
            <a:r>
              <a:rPr lang="it-IT" sz="1700" b="1" i="0" u="none" strike="noStrike" cap="none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PREPOSTI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1700"/>
              <a:buFont typeface="Noto Sans Symbols"/>
              <a:buNone/>
            </a:pPr>
            <a:r>
              <a:rPr lang="it-IT" sz="1700" b="1" i="0" u="none" strike="noStrike" cap="none">
                <a:solidFill>
                  <a:srgbClr val="00B0F0"/>
                </a:solidFill>
                <a:latin typeface="Trebuchet MS"/>
                <a:ea typeface="Trebuchet MS"/>
                <a:cs typeface="Trebuchet MS"/>
                <a:sym typeface="Trebuchet MS"/>
              </a:rPr>
              <a:t>Docenti(tecnici di lab. , palestra</a:t>
            </a:r>
            <a:endParaRPr sz="17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1"/>
          <p:cNvSpPr txBox="1">
            <a:spLocks noGrp="1"/>
          </p:cNvSpPr>
          <p:nvPr>
            <p:ph type="ctrTitle"/>
          </p:nvPr>
        </p:nvSpPr>
        <p:spPr>
          <a:xfrm>
            <a:off x="1048358" y="920224"/>
            <a:ext cx="9263212" cy="5329147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Comic Sans MS"/>
              <a:buNone/>
            </a:pPr>
            <a:r>
              <a:rPr lang="it-IT" sz="2000" b="1" dirty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ALLARME INCENDIO: EVACUAZIONE</a:t>
            </a:r>
            <a:br>
              <a:rPr lang="it-IT" sz="1800" b="1" dirty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it-IT" sz="1800" b="1" dirty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u="sng" dirty="0">
                <a:solidFill>
                  <a:srgbClr val="FF3399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PLESSI MARCONI E FABRIANI:</a:t>
            </a:r>
            <a:b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b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SUONO PROLUNGATO </a:t>
            </a:r>
            <a: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(ALLARME VOCALE) </a:t>
            </a:r>
            <a: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INDICA ORDINE DI EVACUAZIONE</a:t>
            </a:r>
            <a:b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b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u="sng" dirty="0">
                <a:solidFill>
                  <a:srgbClr val="00B050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PLESSO DON BONDI:</a:t>
            </a:r>
            <a:br>
              <a:rPr lang="it-IT" sz="1800" dirty="0">
                <a:solidFill>
                  <a:srgbClr val="00B05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00B050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b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SUONO PROLUNGATO</a:t>
            </a:r>
            <a: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 (TROMBA DA STADIO)</a:t>
            </a:r>
            <a: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 INDICA ORDINE DI EVACUAZIONE</a:t>
            </a:r>
            <a:b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u="sng" dirty="0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PLESSI TRENTI E RODARI:</a:t>
            </a:r>
            <a:br>
              <a:rPr lang="it-IT" sz="1800" dirty="0">
                <a:solidFill>
                  <a:srgbClr val="CC0099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CC0099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b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SUONO PROLUNGATO</a:t>
            </a:r>
            <a: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 (SIRENA) </a:t>
            </a:r>
            <a:r>
              <a:rPr lang="it-IT" sz="1800" b="1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INDICA ORDINE DI EVACUAZIONE</a:t>
            </a:r>
            <a:br>
              <a:rPr lang="it-IT" sz="1800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404D4F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br>
              <a:rPr lang="it-IT" sz="1800" dirty="0">
                <a:solidFill>
                  <a:srgbClr val="404D4F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it-IT" sz="1800" b="1" dirty="0">
                <a:solidFill>
                  <a:srgbClr val="404D4F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endParaRPr sz="1800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2"/>
          <p:cNvSpPr txBox="1">
            <a:spLocks noGrp="1"/>
          </p:cNvSpPr>
          <p:nvPr>
            <p:ph idx="1"/>
          </p:nvPr>
        </p:nvSpPr>
        <p:spPr>
          <a:xfrm>
            <a:off x="1094950" y="243424"/>
            <a:ext cx="9251906" cy="6371152"/>
          </a:xfrm>
          <a:prstGeom prst="rect">
            <a:avLst/>
          </a:prstGeom>
          <a:solidFill>
            <a:schemeClr val="bg1"/>
          </a:solidFill>
          <a:ln w="76200" cap="flat" cmpd="thickThin">
            <a:solidFill>
              <a:schemeClr val="accen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lvl="0" indent="-283464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br>
              <a:rPr lang="it-IT" sz="2000" dirty="0">
                <a:latin typeface="Arial"/>
                <a:ea typeface="Arial"/>
                <a:cs typeface="Arial"/>
                <a:sym typeface="Arial"/>
              </a:rPr>
            </a:br>
            <a:r>
              <a:rPr lang="it-IT" sz="2000" dirty="0">
                <a:latin typeface="Arial"/>
                <a:ea typeface="Arial"/>
                <a:cs typeface="Arial"/>
                <a:sym typeface="Arial"/>
              </a:rPr>
              <a:t>      </a:t>
            </a:r>
            <a:r>
              <a:rPr lang="it-IT" sz="20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ALLARME TERREMOTO: Evacuazione</a:t>
            </a:r>
            <a:endParaRPr dirty="0"/>
          </a:p>
          <a:p>
            <a:pPr marL="365760" lvl="0" indent="-283464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br>
              <a:rPr lang="it-IT" sz="2000" dirty="0">
                <a:latin typeface="Arial"/>
                <a:ea typeface="Arial"/>
                <a:cs typeface="Arial"/>
                <a:sym typeface="Arial"/>
              </a:rPr>
            </a:br>
            <a:r>
              <a:rPr lang="it-IT" sz="2000" b="1" u="sng" dirty="0">
                <a:solidFill>
                  <a:srgbClr val="FF3399"/>
                </a:solidFill>
                <a:latin typeface="Arial"/>
                <a:ea typeface="Arial"/>
                <a:cs typeface="Arial"/>
                <a:sym typeface="Arial"/>
              </a:rPr>
              <a:t>Plessi Marconi e Fabriani</a:t>
            </a:r>
            <a:b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Suono alternato </a:t>
            </a:r>
            <a: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(almeno 10 squilli intermittenti della campanella) </a:t>
            </a: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non si esce ci si protegge sotto i tavoli/scrivanie</a:t>
            </a:r>
            <a:endParaRPr dirty="0"/>
          </a:p>
          <a:p>
            <a:pPr marL="365760" lvl="0" indent="-283464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600"/>
              <a:buNone/>
            </a:pPr>
            <a:b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1" u="sng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Plesso Don Bondi</a:t>
            </a:r>
            <a:b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Suono alternato </a:t>
            </a:r>
            <a: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(almeno 10 squilli intermittenti della tromba da stadio) </a:t>
            </a: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non si esce ci si protegge sotto tavoli/scrivanie</a:t>
            </a:r>
            <a:endParaRPr dirty="0"/>
          </a:p>
          <a:p>
            <a:pPr marL="365760" lvl="0" indent="-283464" algn="l" rtl="0">
              <a:lnSpc>
                <a:spcPct val="110000"/>
              </a:lnSpc>
              <a:spcBef>
                <a:spcPts val="1000"/>
              </a:spcBef>
              <a:spcAft>
                <a:spcPts val="1600"/>
              </a:spcAft>
              <a:buClr>
                <a:srgbClr val="002060"/>
              </a:buClr>
              <a:buSzPts val="1600"/>
              <a:buNone/>
            </a:pPr>
            <a:b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1" u="sng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Plessi Trenti e Rodari</a:t>
            </a:r>
            <a:b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Suono alternato </a:t>
            </a:r>
            <a: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(almeno 10 squilli intermittenti della campanella)</a:t>
            </a: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non si esce ci si</a:t>
            </a:r>
            <a: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protegge sotto tavoli/scrivanie</a:t>
            </a:r>
            <a:b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b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0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Al termine della scossa verrà attivato l’ordine di evacuazione (vedi suoni/allarmi codificati  per allarme incendio)</a:t>
            </a:r>
            <a:br>
              <a:rPr lang="it-IT" sz="20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13" descr="http://users.libero.it/pietro_cennamo/Image11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0189" y="4046539"/>
            <a:ext cx="5286375" cy="1666875"/>
          </a:xfrm>
          <a:prstGeom prst="rect">
            <a:avLst/>
          </a:prstGeom>
          <a:solidFill>
            <a:srgbClr val="EEECE4"/>
          </a:solidFill>
          <a:ln w="9525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1" name="Google Shape;181;p13" descr="http://www.lavoretticreativi.com/wp-content/uploads/2012/10/sagoma-bambino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87063" y="3890965"/>
            <a:ext cx="1571625" cy="1657350"/>
          </a:xfrm>
          <a:prstGeom prst="rect">
            <a:avLst/>
          </a:prstGeom>
          <a:noFill/>
          <a:ln w="9525" cap="flat" cmpd="sng">
            <a:solidFill>
              <a:srgbClr val="705D53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82" name="Google Shape;182;p13"/>
          <p:cNvSpPr/>
          <p:nvPr/>
        </p:nvSpPr>
        <p:spPr>
          <a:xfrm>
            <a:off x="3595689" y="2428875"/>
            <a:ext cx="485775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3"/>
          <p:cNvSpPr txBox="1"/>
          <p:nvPr/>
        </p:nvSpPr>
        <p:spPr>
          <a:xfrm rot="5400000">
            <a:off x="3638538" y="2507456"/>
            <a:ext cx="400050" cy="242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84" name="Google Shape;184;p13"/>
          <p:cNvSpPr/>
          <p:nvPr/>
        </p:nvSpPr>
        <p:spPr>
          <a:xfrm>
            <a:off x="6881814" y="2428875"/>
            <a:ext cx="485775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13"/>
          <p:cNvSpPr txBox="1"/>
          <p:nvPr/>
        </p:nvSpPr>
        <p:spPr>
          <a:xfrm rot="5400000">
            <a:off x="6924663" y="2507456"/>
            <a:ext cx="400050" cy="242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86" name="Google Shape;186;p13"/>
          <p:cNvSpPr/>
          <p:nvPr/>
        </p:nvSpPr>
        <p:spPr>
          <a:xfrm>
            <a:off x="1013411" y="457201"/>
            <a:ext cx="8037402" cy="32623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</a:t>
            </a:r>
            <a:endParaRPr sz="900" b="0" i="0" u="none" strike="noStrike" cap="none" dirty="0">
              <a:solidFill>
                <a:schemeClr val="dk1"/>
              </a:solidFill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 b="1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i="0" u="none" strike="noStrike" cap="none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i="0" u="none" strike="noStrike" cap="none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1" i="0" u="none" strike="noStrike" cap="none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              Apri fila                                                          </a:t>
            </a:r>
            <a:r>
              <a:rPr lang="it-IT" sz="16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Chiudi fila</a:t>
            </a:r>
            <a:endParaRPr sz="16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  <p:sp>
        <p:nvSpPr>
          <p:cNvPr id="187" name="Google Shape;187;p13"/>
          <p:cNvSpPr/>
          <p:nvPr/>
        </p:nvSpPr>
        <p:spPr>
          <a:xfrm>
            <a:off x="1487488" y="4238626"/>
            <a:ext cx="8894763" cy="2246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rPr lang="it-IT" sz="1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</a:t>
            </a:r>
            <a:endParaRPr sz="9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rPr lang="it-IT"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rPr lang="it-IT"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rPr lang="it-IT"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Alunni                                                                           Docente</a:t>
            </a:r>
            <a:endParaRPr sz="9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13"/>
          <p:cNvSpPr/>
          <p:nvPr/>
        </p:nvSpPr>
        <p:spPr>
          <a:xfrm>
            <a:off x="1729790" y="285750"/>
            <a:ext cx="5637800" cy="1816100"/>
          </a:xfrm>
          <a:prstGeom prst="rect">
            <a:avLst/>
          </a:prstGeom>
          <a:solidFill>
            <a:srgbClr val="EEECE4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 PROCEDURA STANDARD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 dirty="0">
              <a:solidFill>
                <a:schemeClr val="dk1"/>
              </a:solidFill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   Banco più  vicino                                     </a:t>
            </a:r>
            <a:r>
              <a:rPr lang="it-IT" sz="16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Banco più  lontano </a:t>
            </a:r>
            <a:endParaRPr sz="16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lang="it-IT" sz="1600" b="1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alla porta</a:t>
            </a:r>
            <a:r>
              <a:rPr lang="it-IT" sz="16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dalla porta</a:t>
            </a:r>
            <a:r>
              <a:rPr lang="it-IT" sz="16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600" b="1" i="0" u="none" strike="noStrike" cap="none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600" b="0" i="0" u="none" strike="noStrike" cap="none" dirty="0">
              <a:solidFill>
                <a:schemeClr val="dk1"/>
              </a:solidFill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  <p:sp>
        <p:nvSpPr>
          <p:cNvPr id="189" name="Google Shape;189;p13"/>
          <p:cNvSpPr/>
          <p:nvPr/>
        </p:nvSpPr>
        <p:spPr>
          <a:xfrm>
            <a:off x="5153572" y="2413040"/>
            <a:ext cx="485775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3"/>
          <p:cNvSpPr txBox="1"/>
          <p:nvPr/>
        </p:nvSpPr>
        <p:spPr>
          <a:xfrm rot="5400000">
            <a:off x="5196413" y="2491606"/>
            <a:ext cx="400050" cy="242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91" name="Google Shape;191;p13"/>
          <p:cNvSpPr/>
          <p:nvPr/>
        </p:nvSpPr>
        <p:spPr>
          <a:xfrm>
            <a:off x="1867447" y="2363716"/>
            <a:ext cx="485775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3"/>
          <p:cNvSpPr txBox="1"/>
          <p:nvPr/>
        </p:nvSpPr>
        <p:spPr>
          <a:xfrm rot="5400000">
            <a:off x="1910288" y="2442281"/>
            <a:ext cx="400050" cy="242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4"/>
          <p:cNvSpPr txBox="1">
            <a:spLocks noGrp="1"/>
          </p:cNvSpPr>
          <p:nvPr>
            <p:ph idx="1"/>
          </p:nvPr>
        </p:nvSpPr>
        <p:spPr>
          <a:xfrm>
            <a:off x="809563" y="328050"/>
            <a:ext cx="10535985" cy="6336600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chemeClr val="accen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None/>
            </a:pPr>
            <a:r>
              <a:rPr lang="it-IT" sz="2000" b="1" i="1" u="sng" dirty="0">
                <a:solidFill>
                  <a:srgbClr val="FF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In caso di terremoto: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200" i="1" dirty="0">
              <a:solidFill>
                <a:srgbClr val="FF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32D47"/>
              </a:buClr>
              <a:buSzPts val="1600"/>
              <a:buFont typeface="Noto Sans Symbols"/>
              <a:buNone/>
            </a:pPr>
            <a:r>
              <a:rPr lang="it-IT" sz="2100" b="1" i="1" u="sng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Gli alunni </a:t>
            </a:r>
            <a:r>
              <a:rPr lang="it-IT" sz="2100" i="1" u="sng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al suono intermittente se si trovano:</a:t>
            </a:r>
            <a:endParaRPr sz="21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700"/>
              <a:buFont typeface="Noto Sans Symbols"/>
              <a:buChar char="⮚"/>
            </a:pPr>
            <a:r>
              <a:rPr lang="it-IT" sz="2100" i="1" dirty="0">
                <a:solidFill>
                  <a:schemeClr val="accent6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in aula</a:t>
            </a:r>
            <a:endParaRPr sz="19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232D47"/>
              </a:buClr>
              <a:buSzPts val="1600"/>
              <a:buFont typeface="Noto Sans Symbols"/>
              <a:buNone/>
            </a:pPr>
            <a:r>
              <a:rPr lang="it-IT" sz="21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seguono la procedura standard</a:t>
            </a:r>
            <a:endParaRPr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5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700"/>
              <a:buFont typeface="Noto Sans Symbols"/>
              <a:buChar char="⮚"/>
            </a:pPr>
            <a:r>
              <a:rPr lang="it-IT" sz="2100" i="1" dirty="0">
                <a:solidFill>
                  <a:schemeClr val="accent6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nei corridoi o nei bagni</a:t>
            </a:r>
            <a:endParaRPr sz="19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232D47"/>
              </a:buClr>
              <a:buSzPts val="1600"/>
              <a:buFont typeface="Noto Sans Symbols"/>
              <a:buNone/>
            </a:pPr>
            <a:r>
              <a:rPr lang="it-IT" sz="21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si dispongono lungo le pareti portanti (segnalate con cartelli e pallino verde)</a:t>
            </a:r>
            <a:endParaRPr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21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700"/>
              <a:buFont typeface="Noto Sans Symbols"/>
              <a:buChar char="⮚"/>
            </a:pPr>
            <a:r>
              <a:rPr lang="it-IT" sz="2100" i="1" dirty="0">
                <a:solidFill>
                  <a:schemeClr val="accent6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sulle scale</a:t>
            </a:r>
            <a:endParaRPr sz="19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232D47"/>
              </a:buClr>
              <a:buSzPts val="1600"/>
              <a:buFont typeface="Noto Sans Symbols"/>
              <a:buNone/>
            </a:pPr>
            <a:r>
              <a:rPr lang="it-IT" sz="21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raggiungono il piano più vicino e si dispongono lungo le pareti portanti (segnalate con cartelli e pallino verde).</a:t>
            </a:r>
            <a:endParaRPr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0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None/>
            </a:pPr>
            <a:r>
              <a:rPr lang="it-IT" sz="2100" b="1" i="1" u="sng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all’ordine di sgombero</a:t>
            </a:r>
            <a:endParaRPr sz="19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6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232D47"/>
              </a:buClr>
              <a:buSzPts val="1700"/>
              <a:buFont typeface="Noto Sans Symbols"/>
              <a:buChar char="⮚"/>
            </a:pPr>
            <a:r>
              <a:rPr lang="it-IT" sz="21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rientrano nella propria aula se è vicina </a:t>
            </a:r>
            <a:endParaRPr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-10795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232D47"/>
              </a:buClr>
              <a:buSzPts val="1700"/>
              <a:buFont typeface="Noto Sans Symbols"/>
              <a:buChar char="⮚"/>
            </a:pPr>
            <a:r>
              <a:rPr lang="it-IT" sz="21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si aggregano alla classe limitrofa</a:t>
            </a:r>
            <a:endParaRPr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232D47"/>
              </a:buClr>
              <a:buSzPts val="1600"/>
              <a:buFont typeface="Noto Sans Symbols"/>
              <a:buNone/>
            </a:pPr>
            <a:r>
              <a:rPr lang="it-IT" sz="2000" i="1" dirty="0">
                <a:solidFill>
                  <a:srgbClr val="232D47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2000" i="1" dirty="0">
              <a:solidFill>
                <a:srgbClr val="232D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160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5"/>
          <p:cNvSpPr txBox="1">
            <a:spLocks noGrp="1"/>
          </p:cNvSpPr>
          <p:nvPr>
            <p:ph idx="1"/>
          </p:nvPr>
        </p:nvSpPr>
        <p:spPr>
          <a:xfrm>
            <a:off x="1019235" y="214313"/>
            <a:ext cx="9448739" cy="6126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20"/>
              <a:buFont typeface="Arial"/>
              <a:buNone/>
            </a:pPr>
            <a:endParaRPr sz="19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760"/>
              <a:buFont typeface="Arial"/>
              <a:buNone/>
            </a:pPr>
            <a:r>
              <a:rPr lang="it-IT" sz="22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  <a:r>
              <a:rPr lang="it-IT" b="1" i="1" u="sng" dirty="0">
                <a:solidFill>
                  <a:srgbClr val="FF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I docenti :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20"/>
              <a:buFont typeface="Arial"/>
              <a:buNone/>
            </a:pPr>
            <a:r>
              <a:rPr lang="it-IT" i="1"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   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520"/>
              <a:buFont typeface="Arial"/>
              <a:buNone/>
            </a:pPr>
            <a:r>
              <a:rPr lang="it-IT" i="1" dirty="0">
                <a:solidFill>
                  <a:srgbClr val="1E1557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    </a:t>
            </a:r>
            <a:r>
              <a:rPr lang="it-IT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generalmente posizionati sotto l’architrave della porta della classe loro affidata, all’ordine di evacuazione raccolgono il registro con i documenti o il modulo di evacuazione appeso alla porta dell’aula. Una volta radunati gli studenti presenti nell’aula  seguono la procedura standard 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520"/>
              <a:buFont typeface="Arial"/>
              <a:buNone/>
            </a:pPr>
            <a:br>
              <a:rPr lang="it-IT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</a:br>
            <a:r>
              <a:rPr lang="it-IT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Nel caso in cui fossero impossibilitati a recuperare il modulo, procedono comunque all’evacuazione e una volta arrivati al punto di raccolta attenderanno i collaboratori scolastici i quali provvederanno a consegnare loro un modulo da compilare.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20"/>
              <a:buFont typeface="Arial"/>
              <a:buNone/>
            </a:pPr>
            <a:br>
              <a:rPr lang="it-IT" i="1"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</a:br>
            <a:r>
              <a:rPr lang="it-IT" b="1" i="1" u="sng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N.B</a:t>
            </a:r>
            <a:r>
              <a:rPr lang="it-IT" b="1" i="1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. Non fermarsi presso le scale e raggiungere i punti di raccolta  segnalati. 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1600"/>
              </a:spcAft>
              <a:buClr>
                <a:srgbClr val="FF0000"/>
              </a:buClr>
              <a:buSzPts val="1520"/>
              <a:buFont typeface="Arial"/>
              <a:buNone/>
            </a:pPr>
            <a:r>
              <a:rPr lang="it-IT" b="1" i="1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     Non utilizzare la scala di emergenza per il rientro.</a:t>
            </a:r>
            <a:br>
              <a:rPr lang="it-IT" b="1" i="1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</a:br>
            <a:endParaRPr b="1" i="1" dirty="0">
              <a:solidFill>
                <a:srgbClr val="FF0000"/>
              </a:solidFill>
              <a:latin typeface="Arial" panose="020B0604020202020204" pitchFamily="34" charset="0"/>
              <a:ea typeface="Comic Sans MS"/>
              <a:cs typeface="Arial" panose="020B0604020202020204" pitchFamily="34" charset="0"/>
              <a:sym typeface="Comic Sans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D905DA9D-7D6A-41AE-3D7A-BA621C2CE1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5118023"/>
              </p:ext>
            </p:extLst>
          </p:nvPr>
        </p:nvGraphicFramePr>
        <p:xfrm>
          <a:off x="757147" y="891104"/>
          <a:ext cx="10515751" cy="53116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66617">
                  <a:extLst>
                    <a:ext uri="{9D8B030D-6E8A-4147-A177-3AD203B41FA5}">
                      <a16:colId xmlns:a16="http://schemas.microsoft.com/office/drawing/2014/main" val="650559270"/>
                    </a:ext>
                  </a:extLst>
                </a:gridCol>
                <a:gridCol w="2862315">
                  <a:extLst>
                    <a:ext uri="{9D8B030D-6E8A-4147-A177-3AD203B41FA5}">
                      <a16:colId xmlns:a16="http://schemas.microsoft.com/office/drawing/2014/main" val="3684372721"/>
                    </a:ext>
                  </a:extLst>
                </a:gridCol>
                <a:gridCol w="3986819">
                  <a:extLst>
                    <a:ext uri="{9D8B030D-6E8A-4147-A177-3AD203B41FA5}">
                      <a16:colId xmlns:a16="http://schemas.microsoft.com/office/drawing/2014/main" val="3055256509"/>
                    </a:ext>
                  </a:extLst>
                </a:gridCol>
              </a:tblGrid>
              <a:tr h="417650">
                <a:tc gridSpan="3">
                  <a:txBody>
                    <a:bodyPr/>
                    <a:lstStyle/>
                    <a:p>
                      <a:pPr marL="290830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chemeClr val="accent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PLESSO MARCONI</a:t>
                      </a:r>
                      <a:endParaRPr lang="it-IT" sz="1800" kern="100" dirty="0">
                        <a:solidFill>
                          <a:schemeClr val="accent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7356176"/>
                  </a:ext>
                </a:extLst>
              </a:tr>
              <a:tr h="429460"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b="1" kern="100" dirty="0">
                          <a:solidFill>
                            <a:schemeClr val="accent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CLASSI </a:t>
                      </a:r>
                      <a:endParaRPr lang="it-IT" sz="1800" b="1" kern="100" dirty="0">
                        <a:solidFill>
                          <a:schemeClr val="accent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b="1" kern="100" dirty="0">
                          <a:solidFill>
                            <a:schemeClr val="accent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 DI FUGA </a:t>
                      </a:r>
                      <a:endParaRPr lang="it-IT" sz="1800" b="1" kern="100" dirty="0">
                        <a:solidFill>
                          <a:schemeClr val="accent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b="1" kern="100" dirty="0">
                          <a:solidFill>
                            <a:schemeClr val="accent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PUNTO DI RACCOLTA </a:t>
                      </a:r>
                      <a:endParaRPr lang="it-IT" sz="1800" b="1" kern="100" dirty="0">
                        <a:solidFill>
                          <a:schemeClr val="accent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extLst>
                  <a:ext uri="{0D108BD9-81ED-4DB2-BD59-A6C34878D82A}">
                    <a16:rowId xmlns:a16="http://schemas.microsoft.com/office/drawing/2014/main" val="1003527121"/>
                  </a:ext>
                </a:extLst>
              </a:tr>
              <a:tr h="452609"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2E - 4E - 1G - 3E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Varco 2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Viale Marconi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extLst>
                  <a:ext uri="{0D108BD9-81ED-4DB2-BD59-A6C34878D82A}">
                    <a16:rowId xmlns:a16="http://schemas.microsoft.com/office/drawing/2014/main" val="1371013590"/>
                  </a:ext>
                </a:extLst>
              </a:tr>
              <a:tr h="429460"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1B - 1A - 1C - 1E - 2A - 2B -2C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Varco 3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Viale Marconi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extLst>
                  <a:ext uri="{0D108BD9-81ED-4DB2-BD59-A6C34878D82A}">
                    <a16:rowId xmlns:a16="http://schemas.microsoft.com/office/drawing/2014/main" val="1515963669"/>
                  </a:ext>
                </a:extLst>
              </a:tr>
              <a:tr h="809108"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5E - 3A - 3C - 4C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Scala interna </a:t>
                      </a:r>
                    </a:p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n.1 Marconi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Giardino Plesso Marconi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extLst>
                  <a:ext uri="{0D108BD9-81ED-4DB2-BD59-A6C34878D82A}">
                    <a16:rowId xmlns:a16="http://schemas.microsoft.com/office/drawing/2014/main" val="2760315709"/>
                  </a:ext>
                </a:extLst>
              </a:tr>
              <a:tr h="809108"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4B - 3B</a:t>
                      </a:r>
                    </a:p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Scala interna </a:t>
                      </a:r>
                    </a:p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n.2 Marconi* 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Giardino Plesso Marconi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extLst>
                  <a:ext uri="{0D108BD9-81ED-4DB2-BD59-A6C34878D82A}">
                    <a16:rowId xmlns:a16="http://schemas.microsoft.com/office/drawing/2014/main" val="3589216840"/>
                  </a:ext>
                </a:extLst>
              </a:tr>
              <a:tr h="982138"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5A - 5D - 5C - 5B - 4A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Scala </a:t>
                      </a:r>
                    </a:p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Anticendio</a:t>
                      </a: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Marconi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Giardino Plesso Marconi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extLst>
                  <a:ext uri="{0D108BD9-81ED-4DB2-BD59-A6C34878D82A}">
                    <a16:rowId xmlns:a16="http://schemas.microsoft.com/office/drawing/2014/main" val="2963573704"/>
                  </a:ext>
                </a:extLst>
              </a:tr>
              <a:tr h="982138">
                <a:tc gridSpan="3"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i="1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*</a:t>
                      </a:r>
                      <a:r>
                        <a:rPr lang="it-IT" sz="1800" b="0" i="1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 classi attraverseranno le scale fino al refettorio, uscendo dall’uscita di emergenza, per raggiungere il giardino del plesso Marconi.</a:t>
                      </a:r>
                    </a:p>
                  </a:txBody>
                  <a:tcPr marL="68580" marR="73025" marT="27940" marB="0"/>
                </a:tc>
                <a:tc hMerge="1"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it-IT" sz="18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tc hMerge="1">
                  <a:txBody>
                    <a:bodyPr/>
                    <a:lstStyle/>
                    <a:p>
                      <a:pPr marL="29083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it-IT" sz="18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73025" marT="27940" marB="0"/>
                </a:tc>
                <a:extLst>
                  <a:ext uri="{0D108BD9-81ED-4DB2-BD59-A6C34878D82A}">
                    <a16:rowId xmlns:a16="http://schemas.microsoft.com/office/drawing/2014/main" val="2130721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1520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Segnaposto contenuto 1">
            <a:extLst>
              <a:ext uri="{FF2B5EF4-FFF2-40B4-BE49-F238E27FC236}">
                <a16:creationId xmlns:a16="http://schemas.microsoft.com/office/drawing/2014/main" id="{8122F6CF-D07E-5B79-3E2B-EEC7112F51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2057076"/>
              </p:ext>
            </p:extLst>
          </p:nvPr>
        </p:nvGraphicFramePr>
        <p:xfrm>
          <a:off x="594069" y="442639"/>
          <a:ext cx="11031042" cy="58196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24213">
                  <a:extLst>
                    <a:ext uri="{9D8B030D-6E8A-4147-A177-3AD203B41FA5}">
                      <a16:colId xmlns:a16="http://schemas.microsoft.com/office/drawing/2014/main" val="1339301505"/>
                    </a:ext>
                  </a:extLst>
                </a:gridCol>
                <a:gridCol w="3664707">
                  <a:extLst>
                    <a:ext uri="{9D8B030D-6E8A-4147-A177-3AD203B41FA5}">
                      <a16:colId xmlns:a16="http://schemas.microsoft.com/office/drawing/2014/main" val="2110871772"/>
                    </a:ext>
                  </a:extLst>
                </a:gridCol>
                <a:gridCol w="3742122">
                  <a:extLst>
                    <a:ext uri="{9D8B030D-6E8A-4147-A177-3AD203B41FA5}">
                      <a16:colId xmlns:a16="http://schemas.microsoft.com/office/drawing/2014/main" val="3991229601"/>
                    </a:ext>
                  </a:extLst>
                </a:gridCol>
              </a:tblGrid>
              <a:tr h="524179">
                <a:tc gridSpan="3">
                  <a:txBody>
                    <a:bodyPr/>
                    <a:lstStyle/>
                    <a:p>
                      <a:pPr marL="326390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PLESSO FABRIANI</a:t>
                      </a:r>
                    </a:p>
                  </a:txBody>
                  <a:tcPr marL="71755" marR="447675" marT="25400" marB="0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7227975"/>
                  </a:ext>
                </a:extLst>
              </a:tr>
              <a:tr h="407694"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CLASSI </a:t>
                      </a:r>
                      <a:endParaRPr lang="it-IT" sz="1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 DI FUGA </a:t>
                      </a:r>
                      <a:endParaRPr lang="it-IT" sz="1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PUNTO DI RACCOLTA </a:t>
                      </a:r>
                      <a:endParaRPr lang="it-IT" sz="1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extLst>
                  <a:ext uri="{0D108BD9-81ED-4DB2-BD59-A6C34878D82A}">
                    <a16:rowId xmlns:a16="http://schemas.microsoft.com/office/drawing/2014/main" val="1399926811"/>
                  </a:ext>
                </a:extLst>
              </a:tr>
              <a:tr h="496040"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2B – 3E – 1A – 1D – 3D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Varco 1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Viale Marconi </a:t>
                      </a:r>
                      <a:endParaRPr lang="it-IT" sz="1800" kern="1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extLst>
                  <a:ext uri="{0D108BD9-81ED-4DB2-BD59-A6C34878D82A}">
                    <a16:rowId xmlns:a16="http://schemas.microsoft.com/office/drawing/2014/main" val="1819455625"/>
                  </a:ext>
                </a:extLst>
              </a:tr>
              <a:tr h="630980"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2D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Varco 2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Viale Marconi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extLst>
                  <a:ext uri="{0D108BD9-81ED-4DB2-BD59-A6C34878D82A}">
                    <a16:rowId xmlns:a16="http://schemas.microsoft.com/office/drawing/2014/main" val="2059105886"/>
                  </a:ext>
                </a:extLst>
              </a:tr>
              <a:tr h="847385"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3A – 2C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 marR="86995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Scala interna </a:t>
                      </a:r>
                    </a:p>
                    <a:p>
                      <a:pPr marL="326390" marR="86995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n. 2 Marconi*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Giardino Plesso Marconi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extLst>
                  <a:ext uri="{0D108BD9-81ED-4DB2-BD59-A6C34878D82A}">
                    <a16:rowId xmlns:a16="http://schemas.microsoft.com/office/drawing/2014/main" val="2561228352"/>
                  </a:ext>
                </a:extLst>
              </a:tr>
              <a:tr h="880836"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2A – 1C – Aula “</a:t>
                      </a:r>
                      <a:r>
                        <a:rPr lang="it-IT" sz="1800" kern="1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Spillab</a:t>
                      </a: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”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Scala interna n.3 </a:t>
                      </a:r>
                    </a:p>
                    <a:p>
                      <a:pPr marL="326390">
                        <a:lnSpc>
                          <a:spcPct val="10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Fabriani + varco 1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Viale Marconi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extLst>
                  <a:ext uri="{0D108BD9-81ED-4DB2-BD59-A6C34878D82A}">
                    <a16:rowId xmlns:a16="http://schemas.microsoft.com/office/drawing/2014/main" val="1739400209"/>
                  </a:ext>
                </a:extLst>
              </a:tr>
              <a:tr h="1016248"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1E – 3C – 2E – 1B – 3B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Scala Antincendio </a:t>
                      </a:r>
                    </a:p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Fabriani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Anfiteatro Pazienza </a:t>
                      </a:r>
                      <a:endParaRPr lang="it-IT" sz="1800" kern="1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extLst>
                  <a:ext uri="{0D108BD9-81ED-4DB2-BD59-A6C34878D82A}">
                    <a16:rowId xmlns:a16="http://schemas.microsoft.com/office/drawing/2014/main" val="1345157435"/>
                  </a:ext>
                </a:extLst>
              </a:tr>
              <a:tr h="1016248">
                <a:tc gridSpan="3"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800" b="0" i="1" kern="1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*le classi attraverseranno le scale fino al refettorio, uscendo dall’uscita di emergenza, per raggiungere il giardino del plesso Marconi.</a:t>
                      </a:r>
                    </a:p>
                  </a:txBody>
                  <a:tcPr marL="71755" marR="447675" marT="25400" marB="0"/>
                </a:tc>
                <a:tc hMerge="1"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8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tc hMerge="1">
                  <a:txBody>
                    <a:bodyPr/>
                    <a:lstStyle/>
                    <a:p>
                      <a:pPr marL="326390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8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755" marR="447675" marT="25400" marB="0"/>
                </a:tc>
                <a:extLst>
                  <a:ext uri="{0D108BD9-81ED-4DB2-BD59-A6C34878D82A}">
                    <a16:rowId xmlns:a16="http://schemas.microsoft.com/office/drawing/2014/main" val="22236375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7977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6"/>
          <p:cNvSpPr txBox="1">
            <a:spLocks noGrp="1"/>
          </p:cNvSpPr>
          <p:nvPr>
            <p:ph idx="1"/>
          </p:nvPr>
        </p:nvSpPr>
        <p:spPr>
          <a:xfrm>
            <a:off x="1157248" y="285725"/>
            <a:ext cx="9256200" cy="605970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chemeClr val="accen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-3048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"/>
              <a:buFont typeface="Noto Sans Symbols"/>
              <a:buChar char="🞭"/>
            </a:pPr>
            <a:r>
              <a:rPr lang="it-IT" sz="600" b="1" dirty="0">
                <a:solidFill>
                  <a:srgbClr val="000000"/>
                </a:solidFill>
                <a:latin typeface="Sorts Mill Goudy"/>
                <a:ea typeface="Sorts Mill Goudy"/>
                <a:cs typeface="Sorts Mill Goudy"/>
                <a:sym typeface="Sorts Mill Goudy"/>
              </a:rPr>
              <a:t> </a:t>
            </a:r>
            <a:endParaRPr sz="600" dirty="0">
              <a:solidFill>
                <a:srgbClr val="000000"/>
              </a:solidFill>
            </a:endParaRPr>
          </a:p>
          <a:p>
            <a:pPr marL="0" lvl="0" indent="-15748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480"/>
              <a:buFont typeface="Noto Sans Symbols"/>
              <a:buChar char="🞭"/>
            </a:pPr>
            <a:r>
              <a:rPr lang="it-IT" sz="3100" i="1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Procedure comportamentali generali: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40"/>
              <a:buFont typeface="Noto Sans Symbols"/>
              <a:buNone/>
            </a:pPr>
            <a:endParaRPr sz="2300" i="1" dirty="0">
              <a:solidFill>
                <a:srgbClr val="00B050"/>
              </a:solidFill>
              <a:latin typeface="Arial" panose="020B0604020202020204" pitchFamily="34" charset="0"/>
              <a:ea typeface="Comic Sans MS"/>
              <a:cs typeface="Arial" panose="020B0604020202020204" pitchFamily="34" charset="0"/>
              <a:sym typeface="Comic Sans MS"/>
            </a:endParaRPr>
          </a:p>
          <a:p>
            <a:pPr marL="0" lvl="0" indent="-12319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940"/>
              <a:buFont typeface="Noto Sans Symbols"/>
              <a:buChar char="🞭"/>
            </a:pPr>
            <a:r>
              <a:rPr lang="it-IT" sz="2400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Nel caso in cui la propria via di fuga sia ostruita da fumo o persone, seguire il percorso d’esodo alternativo più vicino seguendo le vie di fuga segnalate. </a:t>
            </a:r>
            <a:endParaRPr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40"/>
              <a:buFont typeface="Noto Sans Symbols"/>
              <a:buNone/>
            </a:pPr>
            <a:endParaRPr sz="2400" i="1" dirty="0">
              <a:solidFill>
                <a:srgbClr val="1E1557"/>
              </a:solidFill>
              <a:latin typeface="Arial" panose="020B0604020202020204" pitchFamily="34" charset="0"/>
              <a:ea typeface="Comic Sans MS"/>
              <a:cs typeface="Arial" panose="020B0604020202020204" pitchFamily="34" charset="0"/>
              <a:sym typeface="Comic Sans MS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840"/>
              <a:buFont typeface="Noto Sans Symbols"/>
              <a:buNone/>
            </a:pPr>
            <a:r>
              <a:rPr lang="it-IT" sz="2400" b="1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   </a:t>
            </a:r>
            <a:r>
              <a:rPr lang="it-IT" sz="2400" b="1" i="1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(</a:t>
            </a:r>
            <a:r>
              <a:rPr lang="it-IT" sz="2400" b="1" i="1" dirty="0" err="1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n.b</a:t>
            </a:r>
            <a:r>
              <a:rPr lang="it-IT" sz="2400" b="1" i="1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 </a:t>
            </a:r>
            <a:r>
              <a:rPr lang="it-IT" sz="2400" b="1" i="1" u="sng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per ogni aula è sempre presente una via di fuga alternativa</a:t>
            </a:r>
            <a:r>
              <a:rPr lang="it-IT" sz="2400" b="1" i="1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).</a:t>
            </a:r>
            <a:endParaRPr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120"/>
              <a:buFont typeface="Noto Sans Symbols"/>
              <a:buNone/>
            </a:pPr>
            <a:r>
              <a:rPr lang="it-IT" sz="1500" b="1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 </a:t>
            </a:r>
            <a:endParaRPr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20"/>
              <a:buFont typeface="Noto Sans Symbols"/>
              <a:buNone/>
            </a:pPr>
            <a:endParaRPr sz="1500" b="1" i="1" dirty="0">
              <a:solidFill>
                <a:srgbClr val="1E1557"/>
              </a:solidFill>
              <a:latin typeface="Arial" panose="020B0604020202020204" pitchFamily="34" charset="0"/>
              <a:ea typeface="Comic Sans MS"/>
              <a:cs typeface="Arial" panose="020B0604020202020204" pitchFamily="34" charset="0"/>
              <a:sym typeface="Comic Sans MS"/>
            </a:endParaRPr>
          </a:p>
          <a:p>
            <a:pPr marL="0" lvl="0" indent="-12319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940"/>
              <a:buFont typeface="Noto Sans Symbols"/>
              <a:buChar char="🞭"/>
            </a:pPr>
            <a:r>
              <a:rPr lang="it-IT" sz="2400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Una volta raggiunto il cortile, evitare di sostare in prossimità delle scale antincendio (lasciare libero il passaggio per eventuali classi che devono ancora uscire).</a:t>
            </a:r>
            <a:endParaRPr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20"/>
              <a:buFont typeface="Noto Sans Symbols"/>
              <a:buNone/>
            </a:pPr>
            <a:endParaRPr sz="1500" i="1" dirty="0">
              <a:solidFill>
                <a:srgbClr val="1E1557"/>
              </a:solidFill>
              <a:latin typeface="Arial" panose="020B0604020202020204" pitchFamily="34" charset="0"/>
              <a:ea typeface="Comic Sans MS"/>
              <a:cs typeface="Arial" panose="020B0604020202020204" pitchFamily="34" charset="0"/>
              <a:sym typeface="Comic Sans MS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40"/>
              <a:buFont typeface="Noto Sans Symbols"/>
              <a:buNone/>
            </a:pPr>
            <a:endParaRPr sz="2300" i="1" dirty="0">
              <a:solidFill>
                <a:srgbClr val="1E155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1600"/>
              </a:spcAft>
              <a:buClr>
                <a:schemeClr val="dk1"/>
              </a:buClr>
              <a:buSzPts val="1840"/>
              <a:buFont typeface="Noto Sans Symbols"/>
              <a:buNone/>
            </a:pPr>
            <a:endParaRPr sz="2300" i="1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7"/>
          <p:cNvSpPr txBox="1">
            <a:spLocks noGrp="1"/>
          </p:cNvSpPr>
          <p:nvPr>
            <p:ph type="title"/>
          </p:nvPr>
        </p:nvSpPr>
        <p:spPr>
          <a:xfrm>
            <a:off x="1992313" y="-384397"/>
            <a:ext cx="8229600" cy="2131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lang="it-IT" sz="220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it-IT" sz="220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it-IT" sz="220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it-IT" sz="2700" b="1" i="1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se nella classe è presente un alunno non autonomo negli spostamenti o comunque non in grado di deambulare temporaneamente la procedura è la seguente:</a:t>
            </a:r>
            <a:br>
              <a:rPr lang="it-IT" sz="2700" i="1" cap="none" dirty="0">
                <a:solidFill>
                  <a:srgbClr val="404D4F"/>
                </a:solidFill>
                <a:latin typeface="Arial"/>
                <a:ea typeface="Arial"/>
                <a:cs typeface="Arial"/>
                <a:sym typeface="Arial"/>
              </a:rPr>
            </a:br>
            <a:endParaRPr sz="2700" i="1" dirty="0">
              <a:solidFill>
                <a:srgbClr val="404D4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7"/>
          <p:cNvSpPr txBox="1">
            <a:spLocks noGrp="1"/>
          </p:cNvSpPr>
          <p:nvPr>
            <p:ph idx="1"/>
          </p:nvPr>
        </p:nvSpPr>
        <p:spPr>
          <a:xfrm>
            <a:off x="553299" y="1143000"/>
            <a:ext cx="11246538" cy="5214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"/>
              <a:buNone/>
            </a:pPr>
            <a:endParaRPr sz="9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20"/>
              <a:buNone/>
            </a:pPr>
            <a:endParaRPr sz="900" dirty="0"/>
          </a:p>
          <a:p>
            <a:pPr marL="0" lvl="0" indent="-635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860"/>
              <a:buFont typeface="Noto Sans Symbols"/>
              <a:buChar char="🞂"/>
            </a:pPr>
            <a:r>
              <a:rPr lang="it-IT" sz="2400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Il collaboratore scolastico che accoglierà per primo l’alunno con problematiche motorie, comunicherà tempestivamente la sua presenza al Dirigente Scolastico o all’ASPP del proprio plesso;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20"/>
              <a:buNone/>
            </a:pPr>
            <a:endParaRPr sz="2400" i="1" dirty="0">
              <a:solidFill>
                <a:srgbClr val="1E1557"/>
              </a:solidFill>
              <a:latin typeface="Arial" panose="020B0604020202020204" pitchFamily="34" charset="0"/>
              <a:ea typeface="Comic Sans MS"/>
              <a:cs typeface="Arial" panose="020B0604020202020204" pitchFamily="34" charset="0"/>
              <a:sym typeface="Comic Sans MS"/>
            </a:endParaRPr>
          </a:p>
          <a:p>
            <a:pPr marL="0" lvl="0" indent="-635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860"/>
              <a:buFont typeface="Noto Sans Symbols"/>
              <a:buChar char="🞂"/>
            </a:pPr>
            <a:r>
              <a:rPr lang="it-IT" sz="2400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In caso di evacuazione il docente di classe porterà in sicurezza l’alunno all’esterno dell’aula posizionandolo in </a:t>
            </a:r>
            <a:r>
              <a:rPr lang="it-IT" sz="2400" i="1" dirty="0">
                <a:solidFill>
                  <a:srgbClr val="FF0000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uno spazio “calmo” </a:t>
            </a:r>
            <a:r>
              <a:rPr lang="it-IT" sz="2400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in attesa dei soccorsi. Successivamente accompagnerà il resto della classe al proprio punto di raccolta esterno. 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11176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Noto Sans Symbols"/>
              <a:buNone/>
            </a:pPr>
            <a:endParaRPr sz="2400" i="1" dirty="0">
              <a:solidFill>
                <a:srgbClr val="1E1557"/>
              </a:solidFill>
              <a:latin typeface="Arial" panose="020B0604020202020204" pitchFamily="34" charset="0"/>
              <a:ea typeface="Comic Sans MS"/>
              <a:cs typeface="Arial" panose="020B0604020202020204" pitchFamily="34" charset="0"/>
              <a:sym typeface="Comic Sans MS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1E1557"/>
              </a:buClr>
              <a:buSzPts val="1760"/>
              <a:buNone/>
            </a:pPr>
            <a:r>
              <a:rPr lang="it-IT" sz="2400" i="1" dirty="0">
                <a:solidFill>
                  <a:srgbClr val="1E1557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       Il docente di classe provvederà a segnalare immediatamente la situazione dell’alunno all’ ASPP di plesso o al collaboratore scolastico.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127000" algn="l" rtl="0">
              <a:lnSpc>
                <a:spcPct val="80000"/>
              </a:lnSpc>
              <a:spcBef>
                <a:spcPts val="1000"/>
              </a:spcBef>
              <a:spcAft>
                <a:spcPts val="160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500" i="1" dirty="0">
              <a:solidFill>
                <a:srgbClr val="1E1557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8"/>
          <p:cNvSpPr txBox="1">
            <a:spLocks noGrp="1"/>
          </p:cNvSpPr>
          <p:nvPr>
            <p:ph idx="1"/>
          </p:nvPr>
        </p:nvSpPr>
        <p:spPr>
          <a:xfrm>
            <a:off x="541651" y="214290"/>
            <a:ext cx="9942827" cy="5708925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E9E4E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None/>
            </a:pPr>
            <a:r>
              <a:rPr lang="it-IT" sz="2400" b="1" i="1" dirty="0">
                <a:solidFill>
                  <a:srgbClr val="FF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In caso di piccola scossa sismica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200" i="1" dirty="0">
              <a:solidFill>
                <a:srgbClr val="FF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700"/>
              <a:buFont typeface="Noto Sans Symbols"/>
              <a:buChar char="🞭"/>
            </a:pPr>
            <a:r>
              <a:rPr lang="it-IT" sz="24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Durante la scossa ci si protegge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2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700"/>
              <a:buFont typeface="Noto Sans Symbols"/>
              <a:buChar char="🞭"/>
            </a:pPr>
            <a:r>
              <a:rPr lang="it-IT" sz="24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Terminata la scossa si esce, attivazione ordine di evacuazione (come definito in ogni plesso)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2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700"/>
              <a:buFont typeface="Noto Sans Symbols"/>
              <a:buChar char="🞭"/>
            </a:pPr>
            <a:r>
              <a:rPr lang="it-IT" sz="24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Una volta fuori si allerta l’ASPP di plesso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2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700"/>
              <a:buFont typeface="Noto Sans Symbols"/>
              <a:buChar char="🞭"/>
            </a:pPr>
            <a:r>
              <a:rPr lang="it-IT" sz="24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Si chiamerà l’Uff. Tecnico Comunale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1200" i="1" dirty="0">
              <a:solidFill>
                <a:srgbClr val="00206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marL="0" lvl="0" indent="-10795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1700"/>
              <a:buFont typeface="Noto Sans Symbols"/>
              <a:buChar char="🞭"/>
            </a:pPr>
            <a:r>
              <a:rPr lang="it-IT" sz="2400" i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 Si starà fuori fino ad avvenuto sopralluogo del tecnico comunale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1600"/>
              </a:spcAft>
              <a:buClr>
                <a:schemeClr val="dk1"/>
              </a:buClr>
              <a:buSzPts val="1600"/>
              <a:buFont typeface="Noto Sans Symbols"/>
              <a:buNone/>
            </a:pPr>
            <a:endParaRPr sz="2100" i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EA946AA-30D5-8E2F-F0C8-52CF9B55B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155" y="868680"/>
            <a:ext cx="10858313" cy="5120640"/>
          </a:xfrm>
        </p:spPr>
        <p:txBody>
          <a:bodyPr/>
          <a:lstStyle/>
          <a:p>
            <a:r>
              <a:rPr lang="it-IT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DOCUMENTI DA VISIONARE CON ATTENZIONE:</a:t>
            </a:r>
          </a:p>
          <a:p>
            <a:r>
              <a:rPr lang="it-IT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raccoglitore informazioni sulla Sicurezza → presente in tutti i plessi</a:t>
            </a:r>
          </a:p>
          <a:p>
            <a:endParaRPr lang="it-IT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comunicazioni varie sulla Sicurezza → sito e raccoglitore</a:t>
            </a:r>
          </a:p>
          <a:p>
            <a:endParaRPr lang="it-IT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comunicazione sulla Vigilanza che contiene le disposizioni organizzative relative ai vari momenti della vita scolastica e a situazioni particolari.</a:t>
            </a:r>
          </a:p>
          <a:p>
            <a:pPr>
              <a:buFont typeface="Arial" panose="020B0604020202020204" pitchFamily="34" charset="0"/>
              <a:buChar char="•"/>
            </a:pPr>
            <a:endParaRPr lang="it-IT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comunicazione relativa alle norme sanitarie per </a:t>
            </a:r>
            <a:r>
              <a:rPr lang="it-IT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scuola a </a:t>
            </a:r>
            <a:r>
              <a:rPr lang="it-IT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cura del Servizio Sanitario Regionale</a:t>
            </a:r>
          </a:p>
          <a:p>
            <a:pPr>
              <a:buFont typeface="Arial" panose="020B0604020202020204" pitchFamily="34" charset="0"/>
              <a:buChar char="•"/>
            </a:pPr>
            <a:endParaRPr lang="it-IT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428450"/>
      </p:ext>
    </p:extLst>
  </p:cSld>
  <p:clrMapOvr>
    <a:masterClrMapping/>
  </p:clrMapOvr>
</p:sld>
</file>

<file path=ppt/theme/theme1.xml><?xml version="1.0" encoding="utf-8"?>
<a:theme xmlns:a="http://schemas.openxmlformats.org/drawingml/2006/main" name="Cornice">
  <a:themeElements>
    <a:clrScheme name="Cornic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rnic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rnic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1409</Words>
  <Application>Microsoft Office PowerPoint</Application>
  <PresentationFormat>Widescreen</PresentationFormat>
  <Paragraphs>218</Paragraphs>
  <Slides>21</Slides>
  <Notes>19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32" baseType="lpstr">
      <vt:lpstr>Arial</vt:lpstr>
      <vt:lpstr>Wingdings 2</vt:lpstr>
      <vt:lpstr>Comic Sans MS</vt:lpstr>
      <vt:lpstr>Calibri</vt:lpstr>
      <vt:lpstr>Noto Sans Symbols</vt:lpstr>
      <vt:lpstr>Sorts Mill Goudy</vt:lpstr>
      <vt:lpstr>Jacques Francois Shadow</vt:lpstr>
      <vt:lpstr>Trebuchet MS</vt:lpstr>
      <vt:lpstr>Corbel</vt:lpstr>
      <vt:lpstr>Libre Franklin</vt:lpstr>
      <vt:lpstr>Cornice</vt:lpstr>
      <vt:lpstr>Presentazione standard di PowerPoint</vt:lpstr>
      <vt:lpstr>Presentazione standard di PowerPoint</vt:lpstr>
      <vt:lpstr>                   DECRETO LEGGE 81/08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Perche’ e’ importante per le scuole fare le prove di evacuazione</vt:lpstr>
      <vt:lpstr>ORGANIZZAZIONE GENERALE</vt:lpstr>
      <vt:lpstr>ALLARME INCENDIO: EVACUAZIONE   PLESSI MARCONI E FABRIANI:   SUONO PROLUNGATO (ALLARME VOCALE) INDICA ORDINE DI EVACUAZIONE    PLESSO DON BONDI:   SUONO PROLUNGATO (TROMBA DA STADIO) INDICA ORDINE DI EVACUAZIONE   PLESSI TRENTI E RODARI:   SUONO PROLUNGATO (SIRENA) INDICA ORDINE DI EVACUAZIONE    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 se nella classe è presente un alunno non autonomo negli spostamenti o comunque non in grado di deambulare temporaneamente la procedura è la seguente: 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patrizia tosti</dc:creator>
  <cp:lastModifiedBy>patrizia tosti</cp:lastModifiedBy>
  <cp:revision>5</cp:revision>
  <dcterms:created xsi:type="dcterms:W3CDTF">2026-09-08T15:57:48Z</dcterms:created>
  <dcterms:modified xsi:type="dcterms:W3CDTF">2026-09-13T09:57:38Z</dcterms:modified>
</cp:coreProperties>
</file>