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1433880"/>
            <a:ext cx="8305560" cy="9182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1433880"/>
            <a:ext cx="8305560" cy="9182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1433880"/>
            <a:ext cx="8305560" cy="9182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it-IT" sz="4800" spc="-97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Master title style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" name="Line 2"/>
          <p:cNvSpPr/>
          <p:nvPr/>
        </p:nvSpPr>
        <p:spPr>
          <a:xfrm>
            <a:off x="1463400" y="3549960"/>
            <a:ext cx="2971800" cy="1440"/>
          </a:xfrm>
          <a:prstGeom prst="line">
            <a:avLst/>
          </a:prstGeom>
          <a:ln w="9360"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4708440" y="3549960"/>
            <a:ext cx="2971800" cy="1440"/>
          </a:xfrm>
          <a:prstGeom prst="line">
            <a:avLst/>
          </a:prstGeom>
          <a:ln w="9360"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540320" y="3526200"/>
            <a:ext cx="45360" cy="45360"/>
          </a:xfrm>
          <a:prstGeom prst="ellipse">
            <a:avLst/>
          </a:prstGeom>
          <a:ln>
            <a:round/>
          </a:ln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18/04/17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052DFAC2-E7E0-4D5E-A5D5-0DC57E06E2E4}" type="slidenum">
              <a:rPr b="0" lang="it-IT" sz="1600" spc="-1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Fai clic per modificare il formato del testo della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Secondo livello struttura</a:t>
            </a:r>
            <a:endParaRPr b="0" lang="it-IT" sz="21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Terzo livello struttura</a:t>
            </a:r>
            <a:endParaRPr b="0" lang="it-IT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Quarto livello struttura</a:t>
            </a:r>
            <a:endParaRPr b="0" lang="it-IT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Quinto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Sesto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Settimo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Fai clic per modificare il formato del testo della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Secondo livello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Terzo livello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Quarto livello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Quinto livello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Sesto livello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Settimo livello strutturaClick to edit Master text styles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1" marL="640080" indent="-273960">
              <a:lnSpc>
                <a:spcPct val="100000"/>
              </a:lnSpc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it-IT" sz="2400" spc="-1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 level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2" marL="1005840" indent="-228240">
              <a:lnSpc>
                <a:spcPct val="100000"/>
              </a:lnSpc>
              <a:buClr>
                <a:srgbClr val="b37934"/>
              </a:buClr>
              <a:buSzPct val="85000"/>
              <a:buFont typeface="Wingdings 2" charset="2"/>
              <a:buChar char=""/>
            </a:pPr>
            <a:r>
              <a:rPr b="0" lang="it-IT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Third level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3" marL="1280160" indent="-228240">
              <a:lnSpc>
                <a:spcPct val="100000"/>
              </a:lnSpc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it-IT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Fourth level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4" marL="1554480" indent="-228240">
              <a:lnSpc>
                <a:spcPct val="100000"/>
              </a:lnSpc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Fifth level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18/04/17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968D0FCC-5D11-4ED1-B583-70EDCBF3F905}" type="slidenum">
              <a:rPr b="0" lang="it-IT" sz="1600" spc="-1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it-IT" sz="4200" spc="-97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Master title style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18/04/17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2D310B6D-DB44-4A57-B7A8-59D31B35C34F}" type="slidenum">
              <a:rPr b="0" lang="it-IT" sz="1600" spc="-1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it-IT" sz="4200" spc="-97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Click to edit Master title style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59720" cy="45716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Fai clic per modificare il formato del testo della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Secondo livello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Terzo livello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Quarto livello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Quinto livello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Sesto livello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Settimo livello strutturaClick to edit Master text styles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1" marL="640080" indent="-273960">
              <a:lnSpc>
                <a:spcPct val="100000"/>
              </a:lnSpc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it-IT" sz="2400" spc="-1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 level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2" marL="1005840" indent="-228240">
              <a:lnSpc>
                <a:spcPct val="100000"/>
              </a:lnSpc>
              <a:buClr>
                <a:srgbClr val="b37934"/>
              </a:buClr>
              <a:buSzPct val="85000"/>
              <a:buFont typeface="Wingdings 2" charset="2"/>
              <a:buChar char=""/>
            </a:pPr>
            <a:r>
              <a:rPr b="0" lang="it-IT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Third level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3" marL="1280160" indent="-228240">
              <a:lnSpc>
                <a:spcPct val="100000"/>
              </a:lnSpc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it-IT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Fourth level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4" marL="1554480" indent="-228240">
              <a:lnSpc>
                <a:spcPct val="100000"/>
              </a:lnSpc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Fifth level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648320" y="1523880"/>
            <a:ext cx="4059720" cy="45716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Fai clic per modificare il formato del testo della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Secondo livello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Terzo livello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Quarto livello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Quinto livello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Sesto livello struttura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Settimo livello strutturaClick to edit Master text styles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1" marL="640080" indent="-273960">
              <a:lnSpc>
                <a:spcPct val="100000"/>
              </a:lnSpc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it-IT" sz="2400" spc="-1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Second level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2" marL="1005840" indent="-228240">
              <a:lnSpc>
                <a:spcPct val="100000"/>
              </a:lnSpc>
              <a:buClr>
                <a:srgbClr val="b37934"/>
              </a:buClr>
              <a:buSzPct val="85000"/>
              <a:buFont typeface="Wingdings 2" charset="2"/>
              <a:buChar char=""/>
            </a:pPr>
            <a:r>
              <a:rPr b="0" lang="it-IT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Third level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3" marL="1280160" indent="-228240">
              <a:lnSpc>
                <a:spcPct val="100000"/>
              </a:lnSpc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it-IT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Fourth level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4" marL="1554480" indent="-228240">
              <a:lnSpc>
                <a:spcPct val="100000"/>
              </a:lnSpc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Fifth level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369972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i="1" lang="it-IT" sz="2000" spc="97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 cura di: Dott.ssa Lisa Mattioli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it-IT" sz="2000" spc="97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Dott.ssa Giulia Zoboli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685800" y="1395360"/>
            <a:ext cx="7772040" cy="146952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it-IT" sz="3200" spc="-97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DIDATTICA INCLUSIVA E ALUNNI MIGRANTI: BUONE PRASSI PER DIVENTARE VISIBILI IN CLASSE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369972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457200" y="1433880"/>
            <a:ext cx="8305560" cy="198072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it-IT" sz="2400" spc="-97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Contatti (per scambiare, collaborare, contaminare): </a:t>
            </a:r>
            <a:r>
              <a:rPr b="0" lang="it-IT" sz="3000" spc="-97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trottola.aps@gmail.com</a:t>
            </a:r>
            <a:r>
              <a:rPr b="0" lang="it-IT" sz="2400" spc="-97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152388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</a:pPr>
            <a:r>
              <a:rPr b="1" lang="it-IT" sz="1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Interventi di lingua BICS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Abilità comunicative interpersonali di base: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i="1" lang="it-IT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Basic Interpersonal CommunicationSkills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Intendiamo gli interventi di ItalBase, dedicati a studenti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di recente immigrazione o in primo contatto linguistico.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Gli obiettivi per questi interventi possono essere: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salutare;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fare domande semplici;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interazioni semplici in ambiti concreti vicini alla realtà dell’apprendente;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nominare oggetti di uso quotidiano; ecc...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100000"/>
              </a:lnSpc>
            </a:pP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it-IT" sz="4200" spc="-97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Il laboratorio di italiano come L2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152388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Interventi di lingua CALP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Competenza linguistica “cognitivo- accademica”: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i="1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Cognitive Academic Language Proficiency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Intendiamo interventi di ItalStudio, dedicati allo sviluppo di una lingua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più complessa, di strategie linguistiche e microlingua.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Gli obiettivi per questi interventi possono essere: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formulare domande complesse;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interagire su temi astratti;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mettere in atto strategie per accedere ai contenuti di lingua disciplinare; ecc…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Non sono interventi di sostegno allo studio, il focus rimane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l’apprendimento linguistico e non il contenuto disciplinare.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100000"/>
              </a:lnSpc>
            </a:pP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it-IT" sz="4200" spc="-97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Il laboratorio di italiano come L2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369972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1433880"/>
            <a:ext cx="8305560" cy="198072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it-IT" sz="4800" spc="-97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Come valutare le competenze in ingresso?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Content Placeholder 3" descr=""/>
          <p:cNvPicPr/>
          <p:nvPr/>
        </p:nvPicPr>
        <p:blipFill>
          <a:blip r:embed="rId1"/>
          <a:stretch/>
        </p:blipFill>
        <p:spPr>
          <a:xfrm>
            <a:off x="2857680" y="1523880"/>
            <a:ext cx="3428640" cy="4571640"/>
          </a:xfrm>
          <a:prstGeom prst="rect">
            <a:avLst/>
          </a:prstGeom>
          <a:ln>
            <a:noFill/>
          </a:ln>
        </p:spPr>
      </p:pic>
      <p:sp>
        <p:nvSpPr>
          <p:cNvPr id="130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it-IT" sz="2000" spc="-97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http://istruzione.comune.modena.it/memo/Sezione.jsp?idSezione=2189</a:t>
            </a:r>
            <a:r>
              <a:rPr b="0" lang="it-IT" sz="1779" spc="-97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ontent Placeholder 7" descr=""/>
          <p:cNvPicPr/>
          <p:nvPr/>
        </p:nvPicPr>
        <p:blipFill>
          <a:blip r:embed="rId1"/>
          <a:stretch/>
        </p:blipFill>
        <p:spPr>
          <a:xfrm rot="16200000">
            <a:off x="1714320" y="1181160"/>
            <a:ext cx="5714640" cy="4571640"/>
          </a:xfrm>
          <a:prstGeom prst="rect">
            <a:avLst/>
          </a:prstGeom>
          <a:ln>
            <a:noFill/>
          </a:ln>
        </p:spPr>
      </p:pic>
      <p:sp>
        <p:nvSpPr>
          <p:cNvPr id="132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152388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</a:pPr>
            <a:r>
              <a:rPr b="1" lang="it-IT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Descrittori livello B1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 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Lettura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Comprensione generale di un testo scritto</a:t>
            </a: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È in grado di leggere testi fattuali semplici e lineari su argomenti che si riferiscono al suo campo d’interesse raggiungendo un sufficiente livello di comprensione.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Strategie di ricezione - Individuare indizi e fare inferenze</a:t>
            </a: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È in grado di identificare, in base al contesto, parole sconosciute relativamente ad argomenti che si riferiscono al suo campo di interesse.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E’ in grado di estrapolare dal contesto il significato di una parola sconosciuta e ricostruire il significato della frase, a condizione di avere familiarità con l’ argomento in questione.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Scritto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Produzione scritta generale</a:t>
            </a: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Su una gamma di argomenti familiari che rientrano nel suo campo d’interesse è in grado di scrivere testi lineari e coesi, unendo in una sequenza lineare una serie di brevi espressioni distinte.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Interazione scritta generale</a:t>
            </a: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È in grado di trasmettere informazioni e idee su argomenti sia astratti sia concreti, verificare le informazioni ricevute, porre domande su un problema o spiegarlo con ragionevole precisione.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È in grado di scrivere lettere e appunti personali per chiedere o dare semplici informazioni di interesse immediato, riuscendo a mettere in evidenza ciò che ritiene importante.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it-IT" sz="4200" spc="-97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 descrittori del QCER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it-IT" sz="2800" spc="-97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Quali competenze osservare e sviluppare in laboratori di ItalStudio? 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57200" y="1523880"/>
            <a:ext cx="405972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Il Profilo della Lingua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Italiana, uno strumento nato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 supporto del QCER, per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pianificare percorsi,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produrre materiali e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orientare la valutazione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delle competenze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linguistiche.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37" name="Content Placeholder 6" descr=""/>
          <p:cNvPicPr/>
          <p:nvPr/>
        </p:nvPicPr>
        <p:blipFill>
          <a:blip r:embed="rId1"/>
          <a:stretch/>
        </p:blipFill>
        <p:spPr>
          <a:xfrm rot="16200000">
            <a:off x="4647960" y="2287800"/>
            <a:ext cx="4059000" cy="304416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it-IT" sz="3600" spc="-97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Buone basi per una didattica inclusiva</a:t>
            </a:r>
            <a:endParaRPr b="0"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457200" y="1523880"/>
            <a:ext cx="405972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Didattica task-based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Per task si intende un’attività in cui la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lingua da imparare è usata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dall’apprendente per raggiungere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obiettivi extralinguistici, che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possono essere molto vari.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L’attenzione dei parlanti è concentrata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su quello che stanno dicendo,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piuttosto che su come lo stanno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dicendo.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 parlanti sono invitati a raggiungere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un obiettivo utilizzando le forme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linguistiche che hanno a disposizione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nel loro repertorio (no modelli o esempi da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ripetere). 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4648320" y="1523880"/>
            <a:ext cx="405972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</a:pPr>
            <a:r>
              <a:rPr b="1" lang="it-IT" sz="257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Interlingua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>
              <a:lnSpc>
                <a:spcPct val="100000"/>
              </a:lnSpc>
            </a:pP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 algn="just">
              <a:lnSpc>
                <a:spcPct val="90000"/>
              </a:lnSpc>
            </a:pPr>
            <a:r>
              <a:rPr b="0" lang="it-IT" sz="232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“</a:t>
            </a:r>
            <a:r>
              <a:rPr b="0" lang="it-IT" sz="232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Un sistema linguistico separato […] che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 algn="just">
              <a:lnSpc>
                <a:spcPct val="90000"/>
              </a:lnSpc>
            </a:pPr>
            <a:r>
              <a:rPr b="0" lang="it-IT" sz="232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risulta dai tentativi, da parte di un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 algn="just">
              <a:lnSpc>
                <a:spcPct val="90000"/>
              </a:lnSpc>
            </a:pPr>
            <a:r>
              <a:rPr b="0" lang="it-IT" sz="232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apprendente, di produrre una norma della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 algn="just">
              <a:lnSpc>
                <a:spcPct val="90000"/>
              </a:lnSpc>
            </a:pPr>
            <a:r>
              <a:rPr b="0" lang="it-IT" sz="232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lingua di arrivo” (Selinker 1972:214 in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 algn="just">
              <a:lnSpc>
                <a:spcPct val="90000"/>
              </a:lnSpc>
            </a:pPr>
            <a:r>
              <a:rPr b="0" lang="it-IT" sz="232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Pallotti 1998:20). 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 algn="just">
              <a:lnSpc>
                <a:spcPct val="90000"/>
              </a:lnSpc>
            </a:pPr>
            <a:r>
              <a:rPr b="0" lang="it-IT" sz="232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 fattori di variazione: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 algn="just">
              <a:lnSpc>
                <a:spcPct val="9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232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fattori linguistico-cognitivi, come la L1 di partenza, le altre lingue conosciute dagli apprendenti e i loro stili di apprendimento;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 algn="just">
              <a:lnSpc>
                <a:spcPct val="9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232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fattori ambientali, come la qualità e la quantità dell’</a:t>
            </a:r>
            <a:r>
              <a:rPr b="0" i="1" lang="it-IT" sz="232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input</a:t>
            </a:r>
            <a:r>
              <a:rPr b="0" lang="it-IT" sz="232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linguistico che ricevono gli apprendenti e le caratteristiche dell’ambiente culturale in cui avviene l’apprendimento;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4320" indent="-273960" algn="just">
              <a:lnSpc>
                <a:spcPct val="9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it-IT" sz="2329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fattori individuali, come l’età, le abilità e le caratteristiche personali degli apprendenti.</a:t>
            </a: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100000"/>
              </a:lnSpc>
            </a:pPr>
            <a:endParaRPr b="0" lang="it-IT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114</TotalTime>
  <Application>LibreOffice/5.1.4.2$Windows_x86 LibreOffice_project/f99d75f39f1c57ebdd7ffc5f42867c12031db97a</Application>
  <Words>660</Words>
  <Paragraphs>84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2017-04-18T20:38:59Z</dcterms:created>
  <dc:creator>william zoboli</dc:creator>
  <dc:description/>
  <dc:language>it-IT</dc:language>
  <cp:lastModifiedBy>william zoboli</cp:lastModifiedBy>
  <dcterms:modified xsi:type="dcterms:W3CDTF">2017-04-18T20:50:36Z</dcterms:modified>
  <cp:revision>38</cp:revision>
  <dc:subject/>
  <dc:title>DIDATTICA INCLUSIVA E ALUNNI MIGRANTI: BUONE PRASSI PER DIVENTARE VISIBILI IN CLASSE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